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34"/>
  </p:notesMasterIdLst>
  <p:sldIdLst>
    <p:sldId id="290" r:id="rId2"/>
    <p:sldId id="257" r:id="rId3"/>
    <p:sldId id="305" r:id="rId4"/>
    <p:sldId id="258" r:id="rId5"/>
    <p:sldId id="260" r:id="rId6"/>
    <p:sldId id="261" r:id="rId7"/>
    <p:sldId id="292" r:id="rId8"/>
    <p:sldId id="319" r:id="rId9"/>
    <p:sldId id="326" r:id="rId10"/>
    <p:sldId id="284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86" r:id="rId19"/>
    <p:sldId id="308" r:id="rId20"/>
    <p:sldId id="325" r:id="rId21"/>
    <p:sldId id="289" r:id="rId22"/>
    <p:sldId id="311" r:id="rId23"/>
    <p:sldId id="314" r:id="rId24"/>
    <p:sldId id="316" r:id="rId25"/>
    <p:sldId id="317" r:id="rId26"/>
    <p:sldId id="312" r:id="rId27"/>
    <p:sldId id="318" r:id="rId28"/>
    <p:sldId id="320" r:id="rId29"/>
    <p:sldId id="321" r:id="rId30"/>
    <p:sldId id="322" r:id="rId31"/>
    <p:sldId id="323" r:id="rId32"/>
    <p:sldId id="282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766F54"/>
    <a:srgbClr val="636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ен сти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1" autoAdjust="0"/>
    <p:restoredTop sz="94662" autoAdjust="0"/>
  </p:normalViewPr>
  <p:slideViewPr>
    <p:cSldViewPr snapToGrid="0">
      <p:cViewPr varScale="1">
        <p:scale>
          <a:sx n="109" d="100"/>
          <a:sy n="109" d="100"/>
        </p:scale>
        <p:origin x="77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48A7E2-89EF-4806-B930-8D58C7B24FF0}" type="datetimeFigureOut">
              <a:rPr lang="en-US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1FBBC7-0031-4D82-9966-537B91BBC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77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4D7D81-435E-46D6-84CA-20E44D8FA7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9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233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8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2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82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1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5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5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9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4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F212269-44D7-4EEB-90BA-1226EA404D2F}" type="datetime1">
              <a:rPr lang="en-US" smtClean="0"/>
              <a:pPr>
                <a:defRPr/>
              </a:pPr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54928BF-142A-4C7A-93D9-E5810165C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4"/>
          <p:cNvSpPr txBox="1">
            <a:spLocks noGrp="1"/>
          </p:cNvSpPr>
          <p:nvPr>
            <p:ph type="title"/>
          </p:nvPr>
        </p:nvSpPr>
        <p:spPr>
          <a:xfrm>
            <a:off x="1989053" y="586854"/>
            <a:ext cx="9217025" cy="4899546"/>
          </a:xfrm>
        </p:spPr>
        <p:txBody>
          <a:bodyPr/>
          <a:lstStyle/>
          <a:p>
            <a:pPr algn="ctr"/>
            <a:r>
              <a:rPr lang="ru-RU" sz="2800" i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 УЧИЛИЩЕ „ХРИСТО СМИРНЕНСКИ “ С.ОРЕХОВИЦА</a:t>
            </a:r>
            <a:r>
              <a:rPr lang="ru-RU" sz="2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40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Портфолио</a:t>
            </a:r>
            <a:r>
              <a:rPr sz="40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40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b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i="1" u="sng" dirty="0" smtClean="0">
                <a:solidFill>
                  <a:schemeClr val="tx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Стефка Йотова </a:t>
            </a:r>
            <a:r>
              <a:rPr lang="bg-BG" i="1" u="sng" dirty="0" err="1" smtClean="0">
                <a:solidFill>
                  <a:schemeClr val="tx1"/>
                </a:solidFill>
                <a:latin typeface="Arial" panose="020B0604020202020204" pitchFamily="34" charset="0"/>
                <a:ea typeface="Gungsuh" pitchFamily="18" charset="-127"/>
                <a:cs typeface="Arial" panose="020B0604020202020204" pitchFamily="34" charset="0"/>
              </a:rPr>
              <a:t>Барабашка</a:t>
            </a: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начален</a:t>
            </a: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</a:t>
            </a:r>
            <a: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u="sng" dirty="0" smtClean="0">
                <a:latin typeface="Century Gothic" pitchFamily="34" charset="0"/>
              </a:rPr>
              <a:t/>
            </a:r>
            <a:br>
              <a:rPr lang="ru-RU" sz="2400" i="1" u="sng" dirty="0" smtClean="0">
                <a:latin typeface="Century Gothic" pitchFamily="34" charset="0"/>
              </a:rPr>
            </a:br>
            <a:r>
              <a:rPr sz="2400" i="1" u="sng" dirty="0" smtClean="0">
                <a:latin typeface="Century Gothic" pitchFamily="34" charset="0"/>
              </a:rPr>
              <a:t/>
            </a:r>
            <a:br>
              <a:rPr sz="2400" i="1" u="sng" dirty="0" smtClean="0">
                <a:latin typeface="Century Gothic" pitchFamily="34" charset="0"/>
              </a:rPr>
            </a:br>
            <a:endParaRPr lang="bg-BG" sz="2400" i="1" u="sng" dirty="0" smtClean="0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52550" y="2560638"/>
            <a:ext cx="3182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bg-BG" sz="1800"/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573206" y="757238"/>
            <a:ext cx="4160719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Награди и грамоти</a:t>
            </a:r>
            <a:r>
              <a:rPr lang="bg-B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bg-BG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През 2017г. получих Грамота </a:t>
            </a:r>
          </a:p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За рисунка на тема „Заедно“ с участие на деца СОП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371" y="757238"/>
            <a:ext cx="3710529" cy="4571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Text Box 8"/>
          <p:cNvSpPr txBox="1">
            <a:spLocks noGrp="1"/>
          </p:cNvSpPr>
          <p:nvPr>
            <p:ph type="title"/>
          </p:nvPr>
        </p:nvSpPr>
        <p:spPr>
          <a:xfrm>
            <a:off x="914400" y="673100"/>
            <a:ext cx="10456863" cy="9255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 . </a:t>
            </a:r>
            <a:r>
              <a:rPr lang="bg-BG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Педагогическа дейност</a:t>
            </a:r>
            <a:br>
              <a:rPr lang="bg-BG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1.Философия на преподаването</a:t>
            </a:r>
          </a:p>
        </p:txBody>
      </p:sp>
      <p:sp>
        <p:nvSpPr>
          <p:cNvPr id="24578" name="Text Box 9"/>
          <p:cNvSpPr txBox="1">
            <a:spLocks noGrp="1"/>
          </p:cNvSpPr>
          <p:nvPr>
            <p:ph type="body" sz="half" idx="2"/>
          </p:nvPr>
        </p:nvSpPr>
        <p:spPr>
          <a:xfrm>
            <a:off x="1866899" y="1598613"/>
            <a:ext cx="8551863" cy="3983985"/>
          </a:xfrm>
        </p:spPr>
        <p:txBody>
          <a:bodyPr>
            <a:normAutofit/>
          </a:bodyPr>
          <a:lstStyle/>
          <a:p>
            <a:pPr lvl="8"/>
            <a:endParaRPr lang="bg-BG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ru-RU" sz="1600" b="1" dirty="0" smtClean="0">
                <a:solidFill>
                  <a:srgbClr val="766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ФилософияТА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образованието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поставя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центъра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ученика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Отчитам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ролята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семейството,социалният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статус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смятам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че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заедно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да 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работим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развиването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индивидуалните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потребности на ученика. 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работим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посока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за активно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включване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учениците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процеса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учене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Смятам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учителя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повече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права при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изготвяне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тематичния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план по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предметите,които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преподава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Аз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съм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съгласена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че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учениците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трябва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 СЕ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учат от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преживяванияТА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СИ 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събитията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реалния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живот,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значими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тях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600200" y="-1141413"/>
            <a:ext cx="565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81000" indent="-381000"/>
            <a:endParaRPr lang="bg-BG"/>
          </a:p>
          <a:p>
            <a:pPr marL="381000" indent="-381000">
              <a:buFontTx/>
              <a:buChar char="•"/>
            </a:pPr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1131" y="337502"/>
            <a:ext cx="9666382" cy="934729"/>
          </a:xfrm>
          <a:solidFill>
            <a:schemeClr val="accent1">
              <a:lumMod val="75000"/>
            </a:schemeClr>
          </a:solidFill>
          <a:ln w="6345" cap="flat">
            <a:solidFill>
              <a:srgbClr val="766F54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anchor="t" anchorCtr="1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Хорариум</a:t>
            </a:r>
            <a:endParaRPr sz="36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096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2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1621584" y="1917629"/>
            <a:ext cx="8245475" cy="3044825"/>
          </a:xfrm>
        </p:spPr>
        <p:txBody>
          <a:bodyPr anchorCtr="0">
            <a:normAutofit/>
          </a:bodyPr>
          <a:lstStyle/>
          <a:p>
            <a:pPr algn="just" eaLnBrk="1" hangingPunct="1"/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Като учител преподавам на </a:t>
            </a:r>
            <a:r>
              <a:rPr lang="bg-BG" sz="28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чениците от 1 до 4 клас. Тази учебна година ще бъда класен ръководител на 3 клас в </a:t>
            </a:r>
            <a:r>
              <a:rPr lang="bg-BG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оу“Христо</a:t>
            </a: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смирненски</a:t>
            </a: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 в село Ореховица</a:t>
            </a:r>
            <a:endParaRPr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41446" y="301891"/>
            <a:ext cx="10715122" cy="986975"/>
          </a:xfrm>
          <a:solidFill>
            <a:schemeClr val="accent1">
              <a:lumMod val="75000"/>
            </a:schemeClr>
          </a:solidFill>
          <a:ln w="6345" cap="flat">
            <a:solidFill>
              <a:srgbClr val="70AD47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anchor="t" anchorCtr="1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Моите отговорности</a:t>
            </a:r>
            <a:endParaRPr sz="36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096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6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1050878" y="1606550"/>
            <a:ext cx="10152111" cy="3852554"/>
          </a:xfrm>
        </p:spPr>
        <p:txBody>
          <a:bodyPr anchorCtr="0">
            <a:normAutofit fontScale="77500" lnSpcReduction="20000"/>
          </a:bodyPr>
          <a:lstStyle/>
          <a:p>
            <a:pPr marL="342900" indent="-342900" algn="just" eaLnBrk="1" hangingPunct="1">
              <a:buFont typeface="Wingdings 3" pitchFamily="18" charset="2"/>
              <a:buChar char="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Дейността ми като преподавател е свързана с осъществяването на организационни връзки, взаимоотношения и взаимодействие с :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Учениците;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Техните родители;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Учители и възпитатели от моето и друго училище;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Управленчески и административен персонал на основното училище;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Експерти</a:t>
            </a: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от РУО и МОН;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Институти и звена за квалификация;</a:t>
            </a: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bg-BG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ЦОП,МКБППМН,Читалища и други организации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51216" y="288192"/>
            <a:ext cx="10745398" cy="881232"/>
          </a:xfrm>
          <a:solidFill>
            <a:schemeClr val="accent1">
              <a:lumMod val="75000"/>
            </a:schemeClr>
          </a:solidFill>
          <a:ln>
            <a:solidFill>
              <a:srgbClr val="766F54"/>
            </a:solidFill>
          </a:ln>
          <a:scene3d>
            <a:camera prst="perspectiveAbove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ln>
                  <a:solidFill>
                    <a:srgbClr val="766F54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4.Основни функции</a:t>
            </a:r>
            <a:endParaRPr sz="3600" dirty="0">
              <a:ln>
                <a:solidFill>
                  <a:srgbClr val="766F54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0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750628" y="1733266"/>
            <a:ext cx="10245986" cy="3698544"/>
          </a:xfrm>
        </p:spPr>
        <p:txBody>
          <a:bodyPr anchorCtr="0">
            <a:normAutofit fontScale="85000" lnSpcReduction="20000"/>
          </a:bodyPr>
          <a:lstStyle/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Разработване на тематични, годишни работни планове за разпределение на учебния материал по учебни предмети.</a:t>
            </a:r>
            <a:r>
              <a:rPr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Пълноценно и ползотворно водене на учебния процес в часовете в ЗП,ЗИП и РП.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за следващи учебни часове.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Писмено, устно и практическо оценяване на индивидуалните постижения на учениците.</a:t>
            </a:r>
          </a:p>
          <a:p>
            <a:pPr marL="342900" indent="-342900" algn="l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Консултативна дейност на ученици, обучавани в дневна форма на обучение.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и водене на училищна комуникация и документация.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92709" y="491137"/>
            <a:ext cx="10637266" cy="952145"/>
          </a:xfrm>
          <a:solidFill>
            <a:schemeClr val="accent1">
              <a:lumMod val="75000"/>
            </a:schemeClr>
          </a:solidFill>
          <a:ln>
            <a:solidFill>
              <a:srgbClr val="766F54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i="1" dirty="0">
                <a:ln>
                  <a:solidFill>
                    <a:srgbClr val="766F54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5.Оценяване работата на учениците</a:t>
            </a:r>
            <a:endParaRPr sz="3600" i="1" dirty="0">
              <a:ln>
                <a:solidFill>
                  <a:srgbClr val="766F54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4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592710" y="2156346"/>
            <a:ext cx="10637266" cy="3220872"/>
          </a:xfrm>
        </p:spPr>
        <p:txBody>
          <a:bodyPr anchorCtr="0">
            <a:normAutofit fontScale="92500" lnSpcReduction="20000"/>
          </a:bodyPr>
          <a:lstStyle/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Оптимизъм по отношение развитието на детето.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Акцентиране върху силните страни на характера и способностите на учениците.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Разкриване и насърчаване на реалните интелектуални и практически способности на ученика.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Обективност при оценяването.</a:t>
            </a:r>
          </a:p>
          <a:p>
            <a:pPr marL="342900" indent="-342900" algn="just" eaLnBrk="1" hangingPunct="1">
              <a:buFont typeface="Courier New" pitchFamily="49" charset="0"/>
              <a:buChar char="o"/>
            </a:pPr>
            <a:r>
              <a:rPr lang="bg-BG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Преподаването ми да води до динамично и възходящо развитие на знанията и уменията на учениците.</a:t>
            </a:r>
            <a:endParaRPr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14500" y="120650"/>
            <a:ext cx="9790113" cy="758825"/>
          </a:xfrm>
          <a:solidFill>
            <a:schemeClr val="accent1">
              <a:lumMod val="75000"/>
            </a:schemeClr>
          </a:solidFill>
        </p:spPr>
        <p:txBody>
          <a:bodyPr anchor="t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6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III.</a:t>
            </a:r>
            <a:r>
              <a:rPr lang="bg-BG" sz="36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Научно –методическа дейност</a:t>
            </a:r>
            <a:endParaRPr sz="3600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698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1837329" y="1146411"/>
            <a:ext cx="9259888" cy="3630305"/>
          </a:xfrm>
        </p:spPr>
        <p:txBody>
          <a:bodyPr anchorCtr="0">
            <a:normAutofit fontScale="25000" lnSpcReduction="20000"/>
          </a:bodyPr>
          <a:lstStyle/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g-BG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Изработване на програми по   РП за учениците от 1 до 4 клас.</a:t>
            </a: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bg-BG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g-BG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Разработване на входни нива и тестове за оценяване по преподаваните предмети.</a:t>
            </a: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bg-BG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g-BG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Като класен ръководител </a:t>
            </a: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bg-BG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g-BG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участвам в работата на МО на класните ръководители. </a:t>
            </a: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bg-BG" sz="5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bg-BG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дейността на училищни комисии по безопасни  и хигиенни условия на труд</a:t>
            </a: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ru-RU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национално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външно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оценяване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член на </a:t>
            </a:r>
            <a:r>
              <a:rPr lang="ru-RU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училищната</a:t>
            </a: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комисия</a:t>
            </a:r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Font typeface="Courier New" pitchFamily="49" charset="0"/>
              <a:buChar char="o"/>
            </a:pPr>
            <a:endParaRPr lang="bg-BG" sz="4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</a:pPr>
            <a:endParaRPr lang="bg-BG" sz="1800" dirty="0" smtClean="0">
              <a:latin typeface="Century Gothic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</a:pPr>
            <a:endParaRPr lang="bg-BG" sz="1800" dirty="0" smtClean="0">
              <a:latin typeface="Century Gothic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ru-RU" sz="1800" dirty="0" smtClean="0">
                <a:latin typeface="Century Gothic" pitchFamily="34" charset="0"/>
              </a:rPr>
              <a:t>     </a:t>
            </a:r>
            <a:endParaRPr lang="bg-BG" sz="1800" dirty="0" smtClean="0">
              <a:latin typeface="Century Gothic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</a:pPr>
            <a:endParaRPr lang="bg-BG" sz="1800" dirty="0" smtClean="0">
              <a:latin typeface="Century Gothic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  <a:buFont typeface="Wingdings 3" pitchFamily="18" charset="2"/>
              <a:buChar char=""/>
            </a:pPr>
            <a:endParaRPr sz="1800" dirty="0" smtClean="0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46412" y="623888"/>
            <a:ext cx="10126639" cy="945605"/>
          </a:xfrm>
          <a:solidFill>
            <a:schemeClr val="accent1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6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bg-BG" sz="3600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Извънкласна </a:t>
            </a:r>
            <a:r>
              <a:rPr lang="bg-BG" sz="36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дейност</a:t>
            </a:r>
            <a:br>
              <a:rPr lang="bg-BG" sz="36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1.Работа по проекти</a:t>
            </a:r>
            <a:endParaRPr sz="3600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2508601" y="1746914"/>
            <a:ext cx="7968315" cy="3316406"/>
          </a:xfrm>
        </p:spPr>
        <p:txBody>
          <a:bodyPr anchorCtr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sz="3000" b="1" dirty="0" smtClean="0">
                <a:ln>
                  <a:solidFill>
                    <a:srgbClr val="766F54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n-lt"/>
              </a:rPr>
              <a:t/>
            </a:r>
            <a:br>
              <a:rPr sz="3000" b="1" dirty="0" smtClean="0">
                <a:ln>
                  <a:solidFill>
                    <a:srgbClr val="766F54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+mn-lt"/>
              </a:rPr>
            </a:br>
            <a:endParaRPr lang="bg-BG" sz="3000" b="1" dirty="0">
              <a:ln>
                <a:solidFill>
                  <a:srgbClr val="766F54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  <a:latin typeface="+mn-lt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bg-BG" sz="2400" dirty="0">
                <a:latin typeface="+mn-lt"/>
              </a:rPr>
              <a:t>Участие, като </a:t>
            </a:r>
            <a:r>
              <a:rPr lang="bg-BG" sz="2400" dirty="0" smtClean="0">
                <a:latin typeface="+mn-lt"/>
              </a:rPr>
              <a:t>ръководител на </a:t>
            </a:r>
            <a:r>
              <a:rPr lang="bg-BG" sz="2400" dirty="0" smtClean="0"/>
              <a:t>група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от </a:t>
            </a:r>
            <a:r>
              <a:rPr lang="ru-RU" sz="2400" dirty="0" smtClean="0"/>
              <a:t>3-ти </a:t>
            </a:r>
            <a:r>
              <a:rPr lang="ru-RU" sz="2400" dirty="0" err="1" smtClean="0">
                <a:latin typeface="+mn-lt"/>
              </a:rPr>
              <a:t>клас</a:t>
            </a:r>
            <a:r>
              <a:rPr lang="ru-RU" sz="2400" dirty="0">
                <a:latin typeface="+mn-lt"/>
              </a:rPr>
              <a:t>,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по </a:t>
            </a:r>
            <a:r>
              <a:rPr lang="ru-RU" sz="2400" dirty="0" smtClean="0">
                <a:latin typeface="+mn-lt"/>
              </a:rPr>
              <a:t>проекта  ”</a:t>
            </a:r>
            <a:r>
              <a:rPr lang="ru-RU" sz="2400" dirty="0" err="1" smtClean="0">
                <a:latin typeface="+mn-lt"/>
              </a:rPr>
              <a:t>твоя</a:t>
            </a:r>
            <a:r>
              <a:rPr lang="ru-RU" sz="2400" dirty="0" err="1" smtClean="0"/>
              <a:t>т</a:t>
            </a:r>
            <a:r>
              <a:rPr lang="ru-RU" sz="2400" dirty="0" smtClean="0"/>
              <a:t> час“ на </a:t>
            </a:r>
            <a:r>
              <a:rPr lang="ru-RU" sz="2400" dirty="0" err="1" smtClean="0"/>
              <a:t>ученици</a:t>
            </a:r>
            <a:r>
              <a:rPr lang="ru-RU" sz="2400" dirty="0" smtClean="0"/>
              <a:t> с </a:t>
            </a:r>
            <a:r>
              <a:rPr lang="ru-RU" sz="2400" dirty="0" err="1" smtClean="0"/>
              <a:t>обучителни</a:t>
            </a:r>
            <a:r>
              <a:rPr lang="ru-RU" sz="2400" dirty="0" smtClean="0"/>
              <a:t> затруднения 2016/2017г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sz="2400" dirty="0" smtClean="0"/>
              <a:t>Участие в проект “</a:t>
            </a:r>
            <a:r>
              <a:rPr lang="ru-RU" sz="2400" dirty="0" err="1" smtClean="0"/>
              <a:t>Целодневно</a:t>
            </a:r>
            <a:r>
              <a:rPr lang="ru-RU" sz="2400" dirty="0" smtClean="0"/>
              <a:t> обучение“ на </a:t>
            </a:r>
            <a:r>
              <a:rPr lang="ru-RU" sz="2400" dirty="0" err="1" smtClean="0"/>
              <a:t>учениците</a:t>
            </a:r>
            <a:r>
              <a:rPr lang="ru-RU" sz="2400" dirty="0" smtClean="0"/>
              <a:t> от 1-4 </a:t>
            </a:r>
            <a:r>
              <a:rPr lang="ru-RU" sz="2400" dirty="0" err="1" smtClean="0"/>
              <a:t>клас,като</a:t>
            </a:r>
            <a:r>
              <a:rPr lang="ru-RU" sz="2400" dirty="0" smtClean="0"/>
              <a:t> </a:t>
            </a:r>
            <a:r>
              <a:rPr lang="ru-RU" sz="2400" dirty="0" err="1" smtClean="0"/>
              <a:t>възпитател</a:t>
            </a:r>
            <a:endParaRPr lang="ru-RU" sz="2400" dirty="0" smtClean="0"/>
          </a:p>
          <a:p>
            <a:pPr marL="342900" indent="-342900" algn="just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bg-BG" sz="24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928" y="394496"/>
            <a:ext cx="3356346" cy="501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367" y="394496"/>
            <a:ext cx="3716593" cy="501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137501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bg-BG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2.Участия в </a:t>
            </a:r>
            <a:r>
              <a:rPr lang="bg-BG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конкурси</a:t>
            </a:r>
            <a:r>
              <a:rPr lang="bg-BG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bg-BG"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3517" y="1373306"/>
            <a:ext cx="3517106" cy="33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МОИТЕ УЧЕНИЦИ СМЕ УЧАСТВАЛИ В КОНКУРСИ ЗА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НАЙ-ХУБАВА РИСУНКА НА РАЗЛИЧНИ ТЕМАТИКИ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НАЙ-КРАСИВО ВЕЛКДЕНСКО ЯЙЦЕ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НАЙ-ХУБАВА МАРТЕНИЦА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6869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46957" y="177421"/>
            <a:ext cx="4454182" cy="541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4" y="177421"/>
            <a:ext cx="6974003" cy="541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727364"/>
          </a:xfrm>
        </p:spPr>
        <p:txBody>
          <a:bodyPr/>
          <a:lstStyle/>
          <a:p>
            <a:r>
              <a:rPr lang="bg-BG" dirty="0" smtClean="0"/>
              <a:t>2020/2021г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763" y="1271985"/>
            <a:ext cx="4689475" cy="3517106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93642" y="1870364"/>
            <a:ext cx="4126861" cy="3504221"/>
          </a:xfrm>
        </p:spPr>
        <p:txBody>
          <a:bodyPr>
            <a:normAutofit/>
          </a:bodyPr>
          <a:lstStyle/>
          <a:p>
            <a:r>
              <a:rPr lang="bg-BG" sz="3600" dirty="0" smtClean="0"/>
              <a:t>Участие в конкурса </a:t>
            </a:r>
          </a:p>
          <a:p>
            <a:r>
              <a:rPr lang="bg-BG" sz="3600" dirty="0" smtClean="0"/>
              <a:t>За направа на </a:t>
            </a:r>
          </a:p>
          <a:p>
            <a:r>
              <a:rPr lang="bg-BG" sz="3600" dirty="0" smtClean="0"/>
              <a:t>мартеници</a:t>
            </a:r>
            <a:endParaRPr lang="bg-BG" sz="3600" dirty="0"/>
          </a:p>
        </p:txBody>
      </p:sp>
    </p:spTree>
    <p:extLst>
      <p:ext uri="{BB962C8B-B14F-4D97-AF65-F5344CB8AC3E}">
        <p14:creationId xmlns:p14="http://schemas.microsoft.com/office/powerpoint/2010/main" val="5851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/>
          <p:cNvSpPr txBox="1">
            <a:spLocks noGrp="1"/>
          </p:cNvSpPr>
          <p:nvPr>
            <p:ph type="title"/>
          </p:nvPr>
        </p:nvSpPr>
        <p:spPr>
          <a:xfrm>
            <a:off x="1473294" y="750628"/>
            <a:ext cx="9078913" cy="20198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Съвместно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моите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колеги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начален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етап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участваме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организирането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екскулзии,тържества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чествания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бележити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1027" y="210066"/>
            <a:ext cx="8596430" cy="630194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3.ЕКСКУРЗИИ</a:t>
            </a:r>
            <a:endParaRPr lang="bg-BG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59" y="815975"/>
            <a:ext cx="4018343" cy="4635500"/>
          </a:xfr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1028" y="794268"/>
            <a:ext cx="3833360" cy="465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92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58" y="47739"/>
            <a:ext cx="3282405" cy="4689475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32" y="327546"/>
            <a:ext cx="3866571" cy="352112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90" y="1528550"/>
            <a:ext cx="3857625" cy="42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8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780" y="685802"/>
            <a:ext cx="10396903" cy="392293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2018/2019г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673"/>
          <a:stretch>
            <a:fillRect/>
          </a:stretch>
        </p:blipFill>
        <p:spPr>
          <a:xfrm>
            <a:off x="685800" y="1550988"/>
            <a:ext cx="3309938" cy="3824287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bg-BG" dirty="0" smtClean="0"/>
              <a:t>В двора на кирилицата</a:t>
            </a: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673"/>
          <a:stretch>
            <a:fillRect/>
          </a:stretch>
        </p:blipFill>
        <p:spPr>
          <a:xfrm>
            <a:off x="4235450" y="1550988"/>
            <a:ext cx="3309938" cy="3824287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>
          <a:xfrm>
            <a:off x="5195455" y="4862180"/>
            <a:ext cx="2350672" cy="512406"/>
          </a:xfrm>
        </p:spPr>
        <p:txBody>
          <a:bodyPr/>
          <a:lstStyle/>
          <a:p>
            <a:r>
              <a:rPr lang="bg-BG" dirty="0" smtClean="0"/>
              <a:t>В двора на кирилицата</a:t>
            </a:r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4" name="Контейнер за картина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673"/>
          <a:stretch>
            <a:fillRect/>
          </a:stretch>
        </p:blipFill>
        <p:spPr>
          <a:xfrm>
            <a:off x="7769225" y="1550988"/>
            <a:ext cx="3309938" cy="3824287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bg-BG" dirty="0" smtClean="0"/>
              <a:t>В двора на кирилицата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6923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81891" y="623298"/>
            <a:ext cx="10500771" cy="221829"/>
          </a:xfrm>
        </p:spPr>
        <p:txBody>
          <a:bodyPr>
            <a:normAutofit fontScale="90000"/>
          </a:bodyPr>
          <a:lstStyle/>
          <a:p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14117"/>
          <a:stretch>
            <a:fillRect/>
          </a:stretch>
        </p:blipFill>
        <p:spPr>
          <a:xfrm>
            <a:off x="685800" y="1219200"/>
            <a:ext cx="4343400" cy="4156075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>
          <a:xfrm>
            <a:off x="691840" y="5015345"/>
            <a:ext cx="3310128" cy="359241"/>
          </a:xfrm>
        </p:spPr>
        <p:txBody>
          <a:bodyPr/>
          <a:lstStyle/>
          <a:p>
            <a:r>
              <a:rPr lang="bg-BG" dirty="0" smtClean="0"/>
              <a:t>2019г</a:t>
            </a:r>
            <a:endParaRPr lang="bg-BG" dirty="0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>
          <a:xfrm>
            <a:off x="4235999" y="4170218"/>
            <a:ext cx="3310128" cy="1204368"/>
          </a:xfrm>
        </p:spPr>
        <p:txBody>
          <a:bodyPr/>
          <a:lstStyle/>
          <a:p>
            <a:r>
              <a:rPr lang="bg-BG" dirty="0" smtClean="0"/>
              <a:t>Град </a:t>
            </a:r>
            <a:r>
              <a:rPr lang="bg-BG" dirty="0" err="1" smtClean="0"/>
              <a:t>балчик</a:t>
            </a:r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4513"/>
          <a:stretch>
            <a:fillRect/>
          </a:stretch>
        </p:blipFill>
        <p:spPr>
          <a:xfrm>
            <a:off x="6719888" y="1219200"/>
            <a:ext cx="4359275" cy="4156075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>
          <a:xfrm>
            <a:off x="7768819" y="5015344"/>
            <a:ext cx="3310128" cy="359241"/>
          </a:xfrm>
        </p:spPr>
        <p:txBody>
          <a:bodyPr/>
          <a:lstStyle/>
          <a:p>
            <a:r>
              <a:rPr lang="bg-BG" dirty="0" smtClean="0"/>
              <a:t>2019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3683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93642" y="504968"/>
            <a:ext cx="10169975" cy="764274"/>
          </a:xfrm>
        </p:spPr>
        <p:txBody>
          <a:bodyPr/>
          <a:lstStyle/>
          <a:p>
            <a:r>
              <a:rPr lang="bg-BG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4.ТЪРЖЕСТВА</a:t>
            </a:r>
            <a:endParaRPr lang="bg-BG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30" y="338777"/>
            <a:ext cx="3093243" cy="4124325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81" y="1719618"/>
            <a:ext cx="3972918" cy="3780713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" y="1269242"/>
            <a:ext cx="4189862" cy="4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780" y="685801"/>
            <a:ext cx="10396903" cy="523068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2018/2019г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b="6313"/>
          <a:stretch>
            <a:fillRect/>
          </a:stretch>
        </p:blipFill>
        <p:spPr>
          <a:xfrm>
            <a:off x="685800" y="1519238"/>
            <a:ext cx="3309938" cy="3856037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>
          <a:xfrm>
            <a:off x="691840" y="5005953"/>
            <a:ext cx="3310128" cy="368633"/>
          </a:xfrm>
        </p:spPr>
        <p:txBody>
          <a:bodyPr/>
          <a:lstStyle/>
          <a:p>
            <a:r>
              <a:rPr lang="bg-BG" dirty="0" smtClean="0"/>
              <a:t>отличници</a:t>
            </a: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b="6313"/>
          <a:stretch>
            <a:fillRect/>
          </a:stretch>
        </p:blipFill>
        <p:spPr>
          <a:xfrm>
            <a:off x="4235450" y="1519238"/>
            <a:ext cx="3309938" cy="3856037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>
          <a:xfrm>
            <a:off x="4235999" y="5005952"/>
            <a:ext cx="3310128" cy="368633"/>
          </a:xfrm>
        </p:spPr>
        <p:txBody>
          <a:bodyPr/>
          <a:lstStyle/>
          <a:p>
            <a:r>
              <a:rPr lang="bg-BG" dirty="0" smtClean="0"/>
              <a:t>завършване</a:t>
            </a:r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" name="Контейнер за картина 15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b="6313"/>
          <a:stretch>
            <a:fillRect/>
          </a:stretch>
        </p:blipFill>
        <p:spPr>
          <a:xfrm>
            <a:off x="7769225" y="1519238"/>
            <a:ext cx="3309938" cy="3856037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>
          <a:xfrm>
            <a:off x="7768819" y="5005952"/>
            <a:ext cx="3310128" cy="368634"/>
          </a:xfrm>
        </p:spPr>
        <p:txBody>
          <a:bodyPr/>
          <a:lstStyle/>
          <a:p>
            <a:r>
              <a:rPr lang="bg-BG" dirty="0" smtClean="0"/>
              <a:t>проект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6364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2019/2020Г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85780" y="4904509"/>
            <a:ext cx="3310128" cy="45719"/>
          </a:xfrm>
        </p:spPr>
        <p:txBody>
          <a:bodyPr/>
          <a:lstStyle/>
          <a:p>
            <a:endParaRPr lang="bg-BG"/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684213" y="2063750"/>
            <a:ext cx="3311525" cy="3309938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>
          <a:xfrm>
            <a:off x="685780" y="4950227"/>
            <a:ext cx="3310128" cy="648511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>
          <a:xfrm>
            <a:off x="4237410" y="4904509"/>
            <a:ext cx="3310128" cy="69423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3004"/>
          <a:stretch>
            <a:fillRect/>
          </a:stretch>
        </p:blipFill>
        <p:spPr>
          <a:xfrm rot="5400000">
            <a:off x="4257675" y="2041525"/>
            <a:ext cx="3265488" cy="3309938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>
          <a:xfrm>
            <a:off x="4235999" y="5328866"/>
            <a:ext cx="3310128" cy="45719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>
          <a:xfrm>
            <a:off x="7768944" y="4904509"/>
            <a:ext cx="3310128" cy="69423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4" name="Контейнер за картина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3004"/>
          <a:stretch>
            <a:fillRect/>
          </a:stretch>
        </p:blipFill>
        <p:spPr>
          <a:xfrm rot="5400000">
            <a:off x="7791450" y="2041525"/>
            <a:ext cx="3265488" cy="3309938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>
          <a:xfrm>
            <a:off x="7893510" y="5328866"/>
            <a:ext cx="3310128" cy="269873"/>
          </a:xfrm>
        </p:spPr>
        <p:txBody>
          <a:bodyPr>
            <a:normAutofit fontScale="77500" lnSpcReduction="20000"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890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2019/2020г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85780" y="4798324"/>
            <a:ext cx="3310128" cy="576262"/>
          </a:xfrm>
        </p:spPr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>
          <a:xfrm>
            <a:off x="684369" y="4798324"/>
            <a:ext cx="3310128" cy="985299"/>
          </a:xfrm>
        </p:spPr>
        <p:txBody>
          <a:bodyPr/>
          <a:lstStyle/>
          <a:p>
            <a:endParaRPr lang="bg-BG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>
          <a:xfrm>
            <a:off x="4183545" y="4731591"/>
            <a:ext cx="3310128" cy="576262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2464"/>
          <a:stretch>
            <a:fillRect/>
          </a:stretch>
        </p:blipFill>
        <p:spPr>
          <a:xfrm rot="5400000">
            <a:off x="4294188" y="2001838"/>
            <a:ext cx="3311525" cy="3308350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>
          <a:xfrm>
            <a:off x="4209772" y="4798323"/>
            <a:ext cx="3310128" cy="985300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>
          <a:xfrm>
            <a:off x="7768944" y="4731591"/>
            <a:ext cx="3310128" cy="200626"/>
          </a:xfrm>
        </p:spPr>
        <p:txBody>
          <a:bodyPr/>
          <a:lstStyle/>
          <a:p>
            <a:endParaRPr lang="bg-BG"/>
          </a:p>
        </p:txBody>
      </p:sp>
      <p:pic>
        <p:nvPicPr>
          <p:cNvPr id="14" name="Контейнер за картина 13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2518"/>
          <a:stretch>
            <a:fillRect/>
          </a:stretch>
        </p:blipFill>
        <p:spPr>
          <a:xfrm rot="5400000">
            <a:off x="7818438" y="1998663"/>
            <a:ext cx="3308350" cy="3309937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>
          <a:xfrm>
            <a:off x="7768819" y="4779918"/>
            <a:ext cx="3310128" cy="985302"/>
          </a:xfrm>
        </p:spPr>
        <p:txBody>
          <a:bodyPr/>
          <a:lstStyle/>
          <a:p>
            <a:endParaRPr lang="bg-BG"/>
          </a:p>
        </p:txBody>
      </p:sp>
      <p:pic>
        <p:nvPicPr>
          <p:cNvPr id="20" name="Контейнер за картина 19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r="11745"/>
          <a:stretch>
            <a:fillRect/>
          </a:stretch>
        </p:blipFill>
        <p:spPr>
          <a:xfrm rot="5400000">
            <a:off x="650875" y="2032000"/>
            <a:ext cx="3376613" cy="3309938"/>
          </a:xfrm>
        </p:spPr>
      </p:pic>
    </p:spTree>
    <p:extLst>
      <p:ext uri="{BB962C8B-B14F-4D97-AF65-F5344CB8AC3E}">
        <p14:creationId xmlns:p14="http://schemas.microsoft.com/office/powerpoint/2010/main" val="351305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691636" y="664831"/>
            <a:ext cx="8912225" cy="9944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СЪДЪРЖАНИЕ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І: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Представяне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1.Лични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2.Обучение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3.Професионалнно-квалификационно развитие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4.Награди и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грамоти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ІІ: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Педагогическа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1.Философия на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преподаване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2.Хорариум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3.Моите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отговорности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4.Основни функции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5.Оценяване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учениците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ІІІ:Научно-методична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работа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І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Извънкласна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1.Работа по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2.Участия в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3.Екскурзии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4.Тържества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Забележка:Портфолиото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 отворено и подлежи на изменение,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допълване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актуализиране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всеки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 нов момент от </a:t>
            </a:r>
            <a:r>
              <a:rPr lang="ru-RU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дейността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73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2020/2021Г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6" name="Контейнер за картина 15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684213" y="2063750"/>
            <a:ext cx="3311525" cy="3309938"/>
          </a:xfrm>
        </p:spPr>
      </p:pic>
      <p:pic>
        <p:nvPicPr>
          <p:cNvPr id="21" name="Контейнер за картина 20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4233863" y="2063750"/>
            <a:ext cx="3311525" cy="3309938"/>
          </a:xfrm>
        </p:spPr>
      </p:pic>
      <p:pic>
        <p:nvPicPr>
          <p:cNvPr id="22" name="Контейнер за картина 21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7767638" y="2063750"/>
            <a:ext cx="3311525" cy="3309938"/>
          </a:xfrm>
        </p:spPr>
      </p:pic>
    </p:spTree>
    <p:extLst>
      <p:ext uri="{BB962C8B-B14F-4D97-AF65-F5344CB8AC3E}">
        <p14:creationId xmlns:p14="http://schemas.microsoft.com/office/powerpoint/2010/main" val="237035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2020/2021г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 flipV="1">
            <a:off x="691840" y="4389284"/>
            <a:ext cx="3310128" cy="210425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684213" y="2063750"/>
            <a:ext cx="3311525" cy="3309938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half" idx="18"/>
          </p:nvPr>
        </p:nvSpPr>
        <p:spPr>
          <a:xfrm>
            <a:off x="691840" y="5015345"/>
            <a:ext cx="3310128" cy="359241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4" name="Контейнер за картина 13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r="12482"/>
          <a:stretch>
            <a:fillRect/>
          </a:stretch>
        </p:blipFill>
        <p:spPr>
          <a:xfrm rot="5400000">
            <a:off x="4233863" y="2063750"/>
            <a:ext cx="3311525" cy="3309938"/>
          </a:xfrm>
        </p:spPr>
      </p:pic>
      <p:sp>
        <p:nvSpPr>
          <p:cNvPr id="8" name="Текстов контейнер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quarter" idx="13"/>
          </p:nvPr>
        </p:nvSpPr>
        <p:spPr>
          <a:xfrm flipV="1">
            <a:off x="7768944" y="4389287"/>
            <a:ext cx="3310128" cy="210422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15" name="Контейнер за картина 14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7769225" y="2063750"/>
            <a:ext cx="3309938" cy="3309938"/>
          </a:xfrm>
        </p:spPr>
      </p:pic>
      <p:sp>
        <p:nvSpPr>
          <p:cNvPr id="11" name="Текстов контейнер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219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DFE8C4"/>
            </a:gs>
            <a:gs pos="25000">
              <a:srgbClr val="FFFFFF">
                <a:lumMod val="100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2661" y="5256217"/>
            <a:ext cx="4039339" cy="1774897"/>
          </a:xfrm>
          <a:ln>
            <a:solidFill>
              <a:srgbClr val="766F54"/>
            </a:solidFill>
          </a:ln>
          <a:effectLst>
            <a:softEdge rad="1270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1500" b="1" dirty="0" smtClean="0">
                <a:ln>
                  <a:solidFill>
                    <a:srgbClr val="766F54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2020г.</a:t>
            </a:r>
            <a:endParaRPr sz="11500" b="1" dirty="0">
              <a:ln>
                <a:solidFill>
                  <a:srgbClr val="766F54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240241" y="450376"/>
            <a:ext cx="9559925" cy="959769"/>
          </a:xfrm>
          <a:solidFill>
            <a:schemeClr val="accent1">
              <a:lumMod val="75000"/>
            </a:schemeClr>
          </a:solidFill>
          <a:ln w="66675" cap="flat">
            <a:noFill/>
            <a:prstDash val="sys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anchor="t" anchorCtr="1">
            <a:normAutofit fontScale="9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bg-BG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представяне</a:t>
            </a:r>
            <a:br>
              <a:rPr lang="bg-BG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1.Лични данни:</a:t>
            </a:r>
            <a:endParaRPr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096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1363070" y="1966983"/>
            <a:ext cx="9559925" cy="319187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Ctr="0">
            <a:norm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на </a:t>
            </a:r>
            <a:r>
              <a:rPr lang="bg-BG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раждане 09.01.1964 година</a:t>
            </a:r>
            <a:endParaRPr lang="bg-BG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 :женски</a:t>
            </a:r>
            <a:endParaRPr lang="bg-BG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Националност:българска</a:t>
            </a:r>
            <a:endParaRPr lang="bg-BG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Месторождение:гр.Тетевен</a:t>
            </a:r>
            <a:endParaRPr lang="bg-BG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Адрес:гр.Плевен,жк.“Дружба“,бл.426,вх.г,ет.6,ап.14</a:t>
            </a:r>
          </a:p>
          <a:p>
            <a:pPr algn="l"/>
            <a:endParaRPr lang="bg-BG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27546" y="343403"/>
            <a:ext cx="10971454" cy="935681"/>
          </a:xfrm>
          <a:solidFill>
            <a:schemeClr val="accent1">
              <a:lumMod val="75000"/>
            </a:schemeClr>
          </a:solidFill>
          <a:ln w="6345" cap="flat">
            <a:solidFill>
              <a:srgbClr val="70AD47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anchor="t" anchorCtr="1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bg-BG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ОБУЧЕНИЕ:</a:t>
            </a:r>
            <a:endParaRPr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Content Placeholder 2"/>
          <p:cNvSpPr txBox="1">
            <a:spLocks noGrp="1"/>
          </p:cNvSpPr>
          <p:nvPr>
            <p:ph type="body" sz="half" idx="2"/>
          </p:nvPr>
        </p:nvSpPr>
        <p:spPr>
          <a:xfrm>
            <a:off x="1754841" y="1279084"/>
            <a:ext cx="8116864" cy="4299046"/>
          </a:xfrm>
        </p:spPr>
        <p:txBody>
          <a:bodyPr anchorCtr="0">
            <a:normAutofit fontScale="92500" lnSpcReduction="10000"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Класен  ръководител- </a:t>
            </a:r>
            <a:r>
              <a:rPr lang="bg-BG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клас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на обучение-дневна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400" b="1" dirty="0">
                <a:latin typeface="Arial" panose="020B0604020202020204" pitchFamily="34" charset="0"/>
                <a:cs typeface="Arial" panose="020B0604020202020204" pitchFamily="34" charset="0"/>
              </a:rPr>
              <a:t>Вид </a:t>
            </a: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обучение-целодневна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Специалност-начален учител 1-4 клас, специалност физическо възпитание-старши учител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Педагогически стаж-34 години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работата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си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използвам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Учебници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издателство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Булвест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2000’’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bg-BG" sz="2400" dirty="0" smtClean="0"/>
          </a:p>
          <a:p>
            <a:pPr algn="l" eaLnBrk="1" hangingPunct="1"/>
            <a:endParaRPr sz="2200" dirty="0" smtClean="0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385237" y="239195"/>
            <a:ext cx="8911687" cy="947053"/>
          </a:xfrm>
          <a:solidFill>
            <a:schemeClr val="accent1">
              <a:lumMod val="50000"/>
            </a:schemeClr>
          </a:solidFill>
          <a:ln w="6345" cap="flat">
            <a:solidFill>
              <a:srgbClr val="70AD47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anchor="t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3.Професионално-квалифиционно </a:t>
            </a:r>
            <a:r>
              <a:rPr lang="bg-BG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развитие:</a:t>
            </a:r>
            <a:endParaRPr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096" dir="270000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Контейнер за съдържание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957207833"/>
              </p:ext>
            </p:extLst>
          </p:nvPr>
        </p:nvGraphicFramePr>
        <p:xfrm>
          <a:off x="423080" y="1555846"/>
          <a:ext cx="5813944" cy="379430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5813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50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r>
                        <a:rPr lang="bg-BG" sz="1800" b="1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Диплома за висше образование </a:t>
                      </a: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r>
                        <a:rPr lang="bg-BG" sz="1800" b="1" spc="-3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Шупенски</a:t>
                      </a: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800" b="1" spc="-3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Университет„Константин</a:t>
                      </a: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800" b="1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Преславски </a:t>
                      </a: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endParaRPr lang="bg-BG" sz="1800" spc="-3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Рег.</a:t>
                      </a:r>
                      <a:r>
                        <a:rPr lang="en-US" sz="1800" b="1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bg-BG" sz="1800" b="1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800" b="1" spc="-3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0017610/1996г.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endParaRPr lang="bg-BG" sz="1800" spc="-3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85"/>
                        </a:spcBef>
                        <a:spcAft>
                          <a:spcPts val="425"/>
                        </a:spcAft>
                      </a:pPr>
                      <a:endParaRPr lang="bg-BG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b="1" spc="-3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Магистър,специалност</a:t>
                      </a:r>
                      <a:r>
                        <a:rPr lang="bg-BG" sz="1800" b="1" spc="-3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bg-BG" sz="1800" b="1" spc="-3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начален</a:t>
                      </a:r>
                      <a:r>
                        <a:rPr lang="bg-BG" sz="1800" b="1" spc="-3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учител със специализация „Физическо възпитание“</a:t>
                      </a:r>
                      <a:endParaRPr lang="bg-BG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5694" y="1186249"/>
            <a:ext cx="4068462" cy="440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54659" y="319940"/>
            <a:ext cx="8929457" cy="976314"/>
          </a:xfrm>
        </p:spPr>
        <p:txBody>
          <a:bodyPr>
            <a:normAutofit fontScale="90000"/>
          </a:bodyPr>
          <a:lstStyle/>
          <a:p>
            <a:r>
              <a:rPr lang="bg-BG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Професионално-квалифиционно развитие: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955342" y="1430803"/>
            <a:ext cx="10112991" cy="3878177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СЕРТИФИКАТ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2012230615508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Практически семинар на тема: „прилагане на модела за целодневна организация на учебния процес“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-Сертификат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№6 „образователна интеграция на деца и ученици от малцинства“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Удостоверние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повишаване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квалификацията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„Методика на обучението на децата и учениците </a:t>
            </a:r>
            <a:r>
              <a:rPr lang="bg-BG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бдп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 – iv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КЛАС“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Удостоверение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№161119 / 27.06.2017 „Съвременни стратегии за справяне с деца и ученици с обучителни трудности“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315148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802" y="685801"/>
            <a:ext cx="10394706" cy="693548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квалификации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err="1" smtClean="0"/>
              <a:t>раабе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bg-BG" dirty="0" smtClean="0"/>
              <a:t>Успешна работа с </a:t>
            </a:r>
          </a:p>
          <a:p>
            <a:r>
              <a:rPr lang="bg-BG" dirty="0" smtClean="0"/>
              <a:t>Интерактивна игра</a:t>
            </a:r>
          </a:p>
          <a:p>
            <a:r>
              <a:rPr lang="bg-BG" dirty="0" smtClean="0"/>
              <a:t>-удостоверение 86427/10.09.2018г.</a:t>
            </a:r>
            <a:endParaRPr lang="bg-BG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 err="1" smtClean="0"/>
              <a:t>Сд„алтернатива</a:t>
            </a:r>
            <a:r>
              <a:rPr lang="bg-BG" dirty="0" smtClean="0"/>
              <a:t> за теб„</a:t>
            </a: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bg-BG" dirty="0" smtClean="0"/>
              <a:t>Стратегии за намаляване на дела на отпадащите ученици от </a:t>
            </a:r>
          </a:p>
          <a:p>
            <a:r>
              <a:rPr lang="bg-BG" dirty="0" smtClean="0"/>
              <a:t>Образователната система</a:t>
            </a:r>
          </a:p>
          <a:p>
            <a:r>
              <a:rPr lang="bg-BG" dirty="0" smtClean="0"/>
              <a:t>-удостоверение 1279/11.12.2018г.</a:t>
            </a:r>
            <a:endParaRPr lang="bg-BG" dirty="0"/>
          </a:p>
        </p:txBody>
      </p:sp>
      <p:sp>
        <p:nvSpPr>
          <p:cNvPr id="7" name="Текстов контейнер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bg-BG" dirty="0" smtClean="0"/>
              <a:t>Тракийски университет </a:t>
            </a:r>
            <a:r>
              <a:rPr lang="bg-BG" dirty="0" err="1" smtClean="0"/>
              <a:t>дипку</a:t>
            </a:r>
            <a:endParaRPr lang="bg-BG" dirty="0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bg-BG" dirty="0" smtClean="0"/>
              <a:t>Планиране и организация на учебния  на  учебния процес</a:t>
            </a:r>
          </a:p>
          <a:p>
            <a:r>
              <a:rPr lang="bg-BG" dirty="0" smtClean="0"/>
              <a:t>-116-66/07.06.2019г.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275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Квалификации 2020/21г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Институт за човешки ресурси 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bg-BG" dirty="0" smtClean="0"/>
              <a:t>Безопасност на Движението по пътищата .Методика на преподаване</a:t>
            </a:r>
          </a:p>
          <a:p>
            <a:r>
              <a:rPr lang="bg-BG" dirty="0" smtClean="0"/>
              <a:t>- Удостоверение №2011-17275/27,11,2020г</a:t>
            </a:r>
            <a:endParaRPr lang="bg-BG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sz="2800" dirty="0" smtClean="0"/>
              <a:t>Сертификат</a:t>
            </a:r>
            <a:endParaRPr lang="bg-BG" sz="2800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bg-BG" dirty="0" smtClean="0"/>
              <a:t>Сертификат за участие на тема </a:t>
            </a:r>
          </a:p>
          <a:p>
            <a:r>
              <a:rPr lang="en-US" dirty="0" smtClean="0"/>
              <a:t>     </a:t>
            </a:r>
            <a:r>
              <a:rPr lang="bg-BG" dirty="0" smtClean="0"/>
              <a:t>Практически насоки за работа в </a:t>
            </a:r>
            <a:r>
              <a:rPr lang="en-US" dirty="0" smtClean="0"/>
              <a:t>  </a:t>
            </a:r>
            <a:r>
              <a:rPr lang="bg-BG" dirty="0" err="1" smtClean="0"/>
              <a:t>образов</a:t>
            </a:r>
            <a:endParaRPr lang="en-US" dirty="0" smtClean="0"/>
          </a:p>
          <a:p>
            <a:r>
              <a:rPr lang="bg-BG" dirty="0" err="1" smtClean="0"/>
              <a:t>ателна</a:t>
            </a:r>
            <a:r>
              <a:rPr lang="bg-BG" dirty="0" smtClean="0"/>
              <a:t> среда </a:t>
            </a:r>
            <a:r>
              <a:rPr lang="en-US" dirty="0" err="1" smtClean="0"/>
              <a:t>Izzi</a:t>
            </a:r>
            <a:endParaRPr lang="en-US" dirty="0" smtClean="0"/>
          </a:p>
          <a:p>
            <a:r>
              <a:rPr lang="en-US" dirty="0" smtClean="0"/>
              <a:t>-15.02.2021</a:t>
            </a:r>
            <a:r>
              <a:rPr lang="bg-BG" dirty="0" smtClean="0"/>
              <a:t>г</a:t>
            </a:r>
            <a:endParaRPr lang="bg-BG" dirty="0"/>
          </a:p>
        </p:txBody>
      </p:sp>
      <p:sp>
        <p:nvSpPr>
          <p:cNvPr id="7" name="Текстов контейнер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bg-BG" sz="2800" dirty="0" smtClean="0"/>
              <a:t>сертификат</a:t>
            </a:r>
            <a:endParaRPr lang="bg-BG" sz="2800" dirty="0"/>
          </a:p>
        </p:txBody>
      </p:sp>
      <p:sp>
        <p:nvSpPr>
          <p:cNvPr id="8" name="Текстов контейнер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bg-BG" dirty="0" smtClean="0"/>
              <a:t>Сертификат за участие на тема</a:t>
            </a:r>
            <a:endParaRPr lang="en-US" dirty="0" smtClean="0"/>
          </a:p>
          <a:p>
            <a:r>
              <a:rPr lang="en-US" dirty="0" err="1" smtClean="0"/>
              <a:t>Izzi</a:t>
            </a:r>
            <a:r>
              <a:rPr lang="en-US" dirty="0" smtClean="0"/>
              <a:t> – </a:t>
            </a:r>
            <a:r>
              <a:rPr lang="bg-BG" dirty="0" smtClean="0"/>
              <a:t>следващо поколение образователна среда</a:t>
            </a:r>
          </a:p>
          <a:p>
            <a:r>
              <a:rPr lang="bg-BG" dirty="0" smtClean="0"/>
              <a:t>- 04.03.2021г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4031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10">
        <p15:prstTrans prst="pageCurlDouble"/>
      </p:transition>
    </mc:Choice>
    <mc:Fallback xmlns="">
      <p:transition spd="slow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новно събитие">
  <a:themeElements>
    <a:clrScheme name="Основно съби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Основно съби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новно съби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TM04033927[[fn=Основно събитие]]</Template>
  <TotalTime>1780</TotalTime>
  <Words>916</Words>
  <Application>Microsoft Office PowerPoint</Application>
  <PresentationFormat>Широк екран</PresentationFormat>
  <Paragraphs>133</Paragraphs>
  <Slides>32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32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Gungsuh</vt:lpstr>
      <vt:lpstr>Impact</vt:lpstr>
      <vt:lpstr>Times New Roman</vt:lpstr>
      <vt:lpstr>Wingdings</vt:lpstr>
      <vt:lpstr>Wingdings 3</vt:lpstr>
      <vt:lpstr>Основно събитие</vt:lpstr>
      <vt:lpstr>ОСНОВНО УЧИЛИЩЕ „ХРИСТО СМИРНЕНСКИ “ С.ОРЕХОВИЦА  Портфолио  на  Стефка Йотова Барабашка   начален учител   </vt:lpstr>
      <vt:lpstr>Презентация на PowerPoint</vt:lpstr>
      <vt:lpstr>                СЪДЪРЖАНИЕ  Раздел І: Представяне  1.Лични данни 2.Обучение 3.Професионалнно-квалификационно развитие 4.Награди и грамоти  Раздел ІІ: Педагогическа дейност 1.Философия на преподаване 2.Хорариум 3.Моите отговорности 4.Основни функции 5.Оценяване работата на учениците  Раздел ІІІ:Научно-методична работа  Раздел ІV: Извънкласна дейност 1.Работа по проекти 2.Участия в конкурси  3.Екскурзии 4.Тържества   Приложения  Забележка:Портфолиото е отворено и подлежи на изменение, допълване и актуализиране във всеки един нов момент от дейността ми като учител.</vt:lpstr>
      <vt:lpstr>i.представяне 1.Лични данни:</vt:lpstr>
      <vt:lpstr>2. ОБУЧЕНИЕ:</vt:lpstr>
      <vt:lpstr>3.Професионално-квалифиционно развитие:</vt:lpstr>
      <vt:lpstr>Професионално-квалифиционно развитие:</vt:lpstr>
      <vt:lpstr>квалификации</vt:lpstr>
      <vt:lpstr>Квалификации 2020/21г</vt:lpstr>
      <vt:lpstr>Презентация на PowerPoint</vt:lpstr>
      <vt:lpstr>II . Педагогическа дейност 1.Философия на преподаването</vt:lpstr>
      <vt:lpstr>2. Хорариум</vt:lpstr>
      <vt:lpstr>3. Моите отговорности</vt:lpstr>
      <vt:lpstr>4.Основни функции</vt:lpstr>
      <vt:lpstr>5.Оценяване работата на учениците</vt:lpstr>
      <vt:lpstr>III.Научно –методическа дейност</vt:lpstr>
      <vt:lpstr>IV.Извънкласна дейност 1.Работа по проекти</vt:lpstr>
      <vt:lpstr>Презентация на PowerPoint</vt:lpstr>
      <vt:lpstr>2.Участия в конкурси:</vt:lpstr>
      <vt:lpstr>2020/2021г</vt:lpstr>
      <vt:lpstr>Съвместно с моите колеги от начален етап, участваме в организирането на екскулзии,тържества и чествания на бележити дати </vt:lpstr>
      <vt:lpstr>3.ЕКСКУРЗИИ</vt:lpstr>
      <vt:lpstr>Презентация на PowerPoint</vt:lpstr>
      <vt:lpstr>2018/2019г</vt:lpstr>
      <vt:lpstr>Презентация на PowerPoint</vt:lpstr>
      <vt:lpstr>4.ТЪРЖЕСТВА</vt:lpstr>
      <vt:lpstr>2018/2019г</vt:lpstr>
      <vt:lpstr>2019/2020Г</vt:lpstr>
      <vt:lpstr>2019/2020г</vt:lpstr>
      <vt:lpstr>2020/2021Г</vt:lpstr>
      <vt:lpstr>2020/2021г</vt:lpstr>
      <vt:lpstr>2020г.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инж.Виолета Ганчева Гърдева старши учител по професионална подготовка в ПГ“Ген.Владимир Заимов“ град Сопот</dc:title>
  <dc:creator>Генади</dc:creator>
  <cp:lastModifiedBy>1500908</cp:lastModifiedBy>
  <cp:revision>189</cp:revision>
  <dcterms:created xsi:type="dcterms:W3CDTF">2014-01-09T10:39:59Z</dcterms:created>
  <dcterms:modified xsi:type="dcterms:W3CDTF">2021-09-16T04:31:40Z</dcterms:modified>
</cp:coreProperties>
</file>