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8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4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Професионално портфолио на </a:t>
            </a:r>
            <a:br>
              <a:rPr lang="bg-BG" dirty="0" smtClean="0"/>
            </a:br>
            <a:r>
              <a:rPr lang="bg-BG" dirty="0" smtClean="0"/>
              <a:t>Здравко Михайлов Пенев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3200" dirty="0" smtClean="0"/>
              <a:t>Директор на ОУ „Христо Смирненски“ с. Ореховица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33862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496388"/>
            <a:ext cx="8534400" cy="12148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II.</a:t>
            </a:r>
            <a:r>
              <a:rPr lang="bg-BG" dirty="0" smtClean="0"/>
              <a:t> Добри практики, участия в проекти и постигнати резултати с учениците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142309"/>
            <a:ext cx="8534400" cy="4297680"/>
          </a:xfrm>
        </p:spPr>
        <p:txBody>
          <a:bodyPr/>
          <a:lstStyle/>
          <a:p>
            <a:r>
              <a:rPr lang="bg-BG" dirty="0" smtClean="0"/>
              <a:t>Работил съм по първия за община Плевен проект за създаване на ЦНСТ: </a:t>
            </a:r>
            <a:r>
              <a:rPr lang="ru-RU" dirty="0" smtClean="0"/>
              <a:t>“ЗА </a:t>
            </a:r>
            <a:r>
              <a:rPr lang="ru-RU" dirty="0"/>
              <a:t>ПО-ДОБРО БЪДЕЩЕ НА ДЕЦАТА</a:t>
            </a:r>
            <a:r>
              <a:rPr lang="ru-RU" dirty="0" smtClean="0"/>
              <a:t>”</a:t>
            </a:r>
            <a:r>
              <a:rPr lang="en-US" dirty="0"/>
              <a:t> BG051PO001-5.2.03</a:t>
            </a:r>
            <a:endParaRPr lang="ru-RU" dirty="0"/>
          </a:p>
          <a:p>
            <a:r>
              <a:rPr lang="ru-RU" dirty="0"/>
              <a:t>Проект „Създаване на Център за настаняване от семеен тип за деца, </a:t>
            </a:r>
            <a:r>
              <a:rPr lang="ru-RU" dirty="0" smtClean="0"/>
              <a:t>на </a:t>
            </a:r>
            <a:r>
              <a:rPr lang="ru-RU" dirty="0"/>
              <a:t>възраст между 7 - 18 г., лишени от родителска грижа”</a:t>
            </a:r>
          </a:p>
          <a:p>
            <a:r>
              <a:rPr lang="ru-RU" dirty="0"/>
              <a:t>Договор :BG051PO001-5.2.03-0037-С0001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982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48194"/>
            <a:ext cx="8534400" cy="1162595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II.</a:t>
            </a:r>
            <a:r>
              <a:rPr lang="bg-BG" sz="3200" dirty="0">
                <a:solidFill>
                  <a:prstClr val="white"/>
                </a:solidFill>
              </a:rPr>
              <a:t> Добри практики, участия в проекти и постигнати резултати с учениците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063931"/>
            <a:ext cx="8534400" cy="4114800"/>
          </a:xfrm>
        </p:spPr>
        <p:txBody>
          <a:bodyPr/>
          <a:lstStyle/>
          <a:p>
            <a:r>
              <a:rPr lang="bg-BG" dirty="0" smtClean="0">
                <a:latin typeface="+mj-lt"/>
              </a:rPr>
              <a:t>По разработен от мен 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bg-BG" dirty="0">
                <a:latin typeface="+mj-lt"/>
                <a:ea typeface="Times New Roman" panose="02020603050405020304" pitchFamily="18" charset="0"/>
              </a:rPr>
              <a:t>проект 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„Енергия на бъдещето“ написах </a:t>
            </a:r>
            <a:r>
              <a:rPr lang="bg-BG" dirty="0">
                <a:latin typeface="+mj-lt"/>
                <a:ea typeface="Times New Roman" panose="02020603050405020304" pitchFamily="18" charset="0"/>
              </a:rPr>
              <a:t>доклад, въз основа на който бях поканен от Майкрософт на техни разноски да участвам на V-тата  национална работна среща "Информационни и комуникационни технологии в началното училище”, организирана от Катедра Информационни технологии към Факултета математика и информатика при СУ „Св. Кл. Охридски”, съвместно с Министерството на образованието и 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науката- 2008 г.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46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48194"/>
            <a:ext cx="8534400" cy="1162595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II.</a:t>
            </a:r>
            <a:r>
              <a:rPr lang="bg-BG" sz="3200" dirty="0">
                <a:solidFill>
                  <a:prstClr val="white"/>
                </a:solidFill>
              </a:rPr>
              <a:t> Добри практики, участия в проекти и постигнати резултати с учениците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063931"/>
            <a:ext cx="8534400" cy="4114800"/>
          </a:xfrm>
        </p:spPr>
        <p:txBody>
          <a:bodyPr/>
          <a:lstStyle/>
          <a:p>
            <a:r>
              <a:rPr lang="bg-BG" dirty="0">
                <a:latin typeface="+mj-lt"/>
              </a:rPr>
              <a:t>Р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азработих </a:t>
            </a:r>
            <a:r>
              <a:rPr lang="bg-BG" dirty="0">
                <a:latin typeface="+mj-lt"/>
                <a:ea typeface="Times New Roman" panose="02020603050405020304" pitchFamily="18" charset="0"/>
              </a:rPr>
              <a:t>виртуална класна стая, основана на проекта “Енергия на бъдещето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”, </a:t>
            </a:r>
            <a:r>
              <a:rPr lang="bg-BG" dirty="0">
                <a:latin typeface="+mj-lt"/>
                <a:ea typeface="Times New Roman" panose="02020603050405020304" pitchFamily="18" charset="0"/>
              </a:rPr>
              <a:t>и бях одобрен за участие в Петата  национална конференция "Информационни технологии в образованието - необходимата инвестиция в бъдещето на България", провела се на 12 и 13 май </a:t>
            </a:r>
            <a:r>
              <a:rPr lang="bg-BG" dirty="0" smtClean="0">
                <a:latin typeface="+mj-lt"/>
                <a:ea typeface="Times New Roman" panose="02020603050405020304" pitchFamily="18" charset="0"/>
              </a:rPr>
              <a:t>2009 г. в  </a:t>
            </a:r>
            <a:r>
              <a:rPr lang="bg-BG" dirty="0">
                <a:latin typeface="+mj-lt"/>
                <a:ea typeface="Times New Roman" panose="02020603050405020304" pitchFamily="18" charset="0"/>
              </a:rPr>
              <a:t>резиденция “Бояна”. 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77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48194"/>
            <a:ext cx="8534400" cy="1162595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II.</a:t>
            </a:r>
            <a:r>
              <a:rPr lang="bg-BG" sz="3200" dirty="0">
                <a:solidFill>
                  <a:prstClr val="white"/>
                </a:solidFill>
              </a:rPr>
              <a:t> Добри практики, участия в проекти и постигнати резултати с учениците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063931"/>
            <a:ext cx="8534400" cy="41148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Участвал </a:t>
            </a:r>
            <a:r>
              <a:rPr lang="ru-RU" dirty="0">
                <a:latin typeface="+mj-lt"/>
              </a:rPr>
              <a:t>съм в национален проект „Пътешествие из България”, спечелил една </a:t>
            </a:r>
            <a:r>
              <a:rPr lang="ru-RU" dirty="0" smtClean="0">
                <a:latin typeface="+mj-lt"/>
              </a:rPr>
              <a:t>първа </a:t>
            </a:r>
            <a:r>
              <a:rPr lang="ru-RU" dirty="0">
                <a:latin typeface="+mj-lt"/>
              </a:rPr>
              <a:t>и една </a:t>
            </a:r>
            <a:r>
              <a:rPr lang="ru-RU" dirty="0" smtClean="0">
                <a:latin typeface="+mj-lt"/>
              </a:rPr>
              <a:t>втора </a:t>
            </a:r>
            <a:r>
              <a:rPr lang="ru-RU" dirty="0">
                <a:latin typeface="+mj-lt"/>
              </a:rPr>
              <a:t>награда във Виена, Австрия, </a:t>
            </a:r>
            <a:r>
              <a:rPr lang="ru-RU" dirty="0" smtClean="0">
                <a:latin typeface="+mj-lt"/>
              </a:rPr>
              <a:t>благодарение на разработения от мен иновативен </a:t>
            </a:r>
            <a:r>
              <a:rPr lang="ru-RU" dirty="0">
                <a:latin typeface="+mj-lt"/>
              </a:rPr>
              <a:t>проект „Плевен- град на признателността” в областта на ИКТ в начален курс през 2009 г.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13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48194"/>
            <a:ext cx="8534400" cy="1162595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II.</a:t>
            </a:r>
            <a:r>
              <a:rPr lang="bg-BG" sz="3200" dirty="0">
                <a:solidFill>
                  <a:prstClr val="white"/>
                </a:solidFill>
              </a:rPr>
              <a:t> Добри практики, участия в проекти и постигнати резултати с учениците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410789"/>
            <a:ext cx="8534400" cy="4767942"/>
          </a:xfrm>
        </p:spPr>
        <p:txBody>
          <a:bodyPr/>
          <a:lstStyle/>
          <a:p>
            <a:r>
              <a:rPr lang="bg-BG" dirty="0" smtClean="0">
                <a:latin typeface="+mj-lt"/>
              </a:rPr>
              <a:t>Участвал съм активно в проекта „Детска академия за толерантност“, разработен от община Никопол.</a:t>
            </a:r>
          </a:p>
          <a:p>
            <a:r>
              <a:rPr lang="bg-BG" dirty="0" smtClean="0">
                <a:latin typeface="+mj-lt"/>
              </a:rPr>
              <a:t>От 2016 до 2018 година участвах като директор и като ръководител на група за извънкласни дейности „Аз съм българче“ в ОУ „Христо Смирненски“ по проект „Твоят час“.</a:t>
            </a:r>
          </a:p>
          <a:p>
            <a:r>
              <a:rPr lang="bg-BG" dirty="0" smtClean="0">
                <a:latin typeface="+mj-lt"/>
              </a:rPr>
              <a:t>От 2018 година съм ръководител на проект „Подкрепа за успех“.</a:t>
            </a:r>
          </a:p>
          <a:p>
            <a:r>
              <a:rPr lang="bg-BG" dirty="0" smtClean="0">
                <a:latin typeface="+mj-lt"/>
              </a:rPr>
              <a:t>От 2019 година съм ръководител на проект „Образование за утрешния ден“.</a:t>
            </a:r>
          </a:p>
          <a:p>
            <a:r>
              <a:rPr lang="bg-BG" dirty="0" smtClean="0">
                <a:latin typeface="+mj-lt"/>
              </a:rPr>
              <a:t>Ръководител </a:t>
            </a:r>
            <a:r>
              <a:rPr lang="bg-BG" dirty="0" smtClean="0">
                <a:latin typeface="+mj-lt"/>
              </a:rPr>
              <a:t>на проект „Равен достъп в условията на кризи</a:t>
            </a:r>
            <a:r>
              <a:rPr lang="bg-BG" dirty="0" smtClean="0">
                <a:latin typeface="+mj-lt"/>
              </a:rPr>
              <a:t>“</a:t>
            </a:r>
          </a:p>
          <a:p>
            <a:r>
              <a:rPr lang="bg-BG" dirty="0" smtClean="0">
                <a:latin typeface="+mj-lt"/>
              </a:rPr>
              <a:t>Ръководител на проект „Успех за теб“.</a:t>
            </a:r>
            <a:endParaRPr lang="bg-BG" dirty="0" smtClean="0">
              <a:latin typeface="+mj-lt"/>
            </a:endParaRPr>
          </a:p>
          <a:p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62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352502"/>
            <a:ext cx="8534400" cy="3491345"/>
          </a:xfrm>
        </p:spPr>
        <p:txBody>
          <a:bodyPr>
            <a:normAutofit/>
          </a:bodyPr>
          <a:lstStyle/>
          <a:p>
            <a:r>
              <a:rPr lang="bg-BG" sz="2000" dirty="0" smtClean="0">
                <a:solidFill>
                  <a:schemeClr val="bg1"/>
                </a:solidFill>
              </a:rPr>
              <a:t>През 2019 и 2023 година след мои разработки спечелихме проекти за еко кът на </a:t>
            </a:r>
            <a:r>
              <a:rPr lang="bg-BG" sz="2000" dirty="0" err="1" smtClean="0">
                <a:solidFill>
                  <a:schemeClr val="bg1"/>
                </a:solidFill>
              </a:rPr>
              <a:t>оу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r>
              <a:rPr lang="bg-BG" sz="2000" dirty="0" err="1" smtClean="0">
                <a:solidFill>
                  <a:schemeClr val="bg1"/>
                </a:solidFill>
              </a:rPr>
              <a:t>„христо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r>
              <a:rPr lang="bg-BG" sz="2000" dirty="0" err="1" smtClean="0">
                <a:solidFill>
                  <a:schemeClr val="bg1"/>
                </a:solidFill>
              </a:rPr>
              <a:t>смирненски“</a:t>
            </a:r>
            <a:r>
              <a:rPr lang="bg-BG" sz="2000" dirty="0" smtClean="0">
                <a:solidFill>
                  <a:schemeClr val="bg1"/>
                </a:solidFill>
              </a:rPr>
              <a:t> по </a:t>
            </a:r>
            <a:r>
              <a:rPr lang="ru-RU" sz="2000" dirty="0">
                <a:solidFill>
                  <a:schemeClr val="bg1"/>
                </a:solidFill>
              </a:rPr>
              <a:t>НАЦИОНАЛНА </a:t>
            </a:r>
            <a:r>
              <a:rPr lang="ru-RU" sz="2000" dirty="0" smtClean="0">
                <a:solidFill>
                  <a:schemeClr val="bg1"/>
                </a:solidFill>
              </a:rPr>
              <a:t>КАМПАНИЯ „ЗА </a:t>
            </a:r>
            <a:r>
              <a:rPr lang="ru-RU" sz="2000" dirty="0">
                <a:solidFill>
                  <a:schemeClr val="bg1"/>
                </a:solidFill>
              </a:rPr>
              <a:t>ЧИСТА ОКОЛНА СРЕДА – </a:t>
            </a:r>
            <a:r>
              <a:rPr lang="ru-RU" sz="2000" dirty="0" smtClean="0">
                <a:solidFill>
                  <a:schemeClr val="bg1"/>
                </a:solidFill>
              </a:rPr>
              <a:t>2019 и 2023 </a:t>
            </a:r>
            <a:r>
              <a:rPr lang="ru-RU" sz="2000" dirty="0">
                <a:solidFill>
                  <a:schemeClr val="bg1"/>
                </a:solidFill>
              </a:rPr>
              <a:t>г</a:t>
            </a:r>
            <a:r>
              <a:rPr lang="ru-RU" sz="2000" dirty="0" smtClean="0">
                <a:solidFill>
                  <a:schemeClr val="bg1"/>
                </a:solidFill>
              </a:rPr>
              <a:t>.” на </a:t>
            </a:r>
            <a:r>
              <a:rPr lang="ru-RU" sz="2000" dirty="0" err="1" smtClean="0">
                <a:solidFill>
                  <a:schemeClr val="bg1"/>
                </a:solidFill>
              </a:rPr>
              <a:t>пудоос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err="1" smtClean="0">
                <a:solidFill>
                  <a:schemeClr val="bg1"/>
                </a:solidFill>
              </a:rPr>
              <a:t>през</a:t>
            </a:r>
            <a:r>
              <a:rPr lang="ru-RU" sz="2000" dirty="0" smtClean="0">
                <a:solidFill>
                  <a:schemeClr val="bg1"/>
                </a:solidFill>
              </a:rPr>
              <a:t> 2019, </a:t>
            </a:r>
            <a:r>
              <a:rPr lang="ru-RU" sz="2000" dirty="0" smtClean="0">
                <a:solidFill>
                  <a:schemeClr val="bg1"/>
                </a:solidFill>
              </a:rPr>
              <a:t>2020, 2021 </a:t>
            </a:r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 err="1" smtClean="0">
                <a:solidFill>
                  <a:schemeClr val="bg1"/>
                </a:solidFill>
              </a:rPr>
              <a:t>през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2024 </a:t>
            </a:r>
            <a:r>
              <a:rPr lang="ru-RU" sz="2000" dirty="0" smtClean="0">
                <a:solidFill>
                  <a:schemeClr val="bg1"/>
                </a:solidFill>
              </a:rPr>
              <a:t>година </a:t>
            </a:r>
            <a:r>
              <a:rPr lang="ru-RU" sz="2000" dirty="0" err="1" smtClean="0">
                <a:solidFill>
                  <a:schemeClr val="bg1"/>
                </a:solidFill>
              </a:rPr>
              <a:t>спечелихме</a:t>
            </a:r>
            <a:r>
              <a:rPr lang="ru-RU" sz="2000" dirty="0" smtClean="0">
                <a:solidFill>
                  <a:schemeClr val="bg1"/>
                </a:solidFill>
              </a:rPr>
              <a:t> участие в проект по </a:t>
            </a:r>
            <a:r>
              <a:rPr lang="ru-RU" sz="2000" dirty="0" err="1" smtClean="0">
                <a:solidFill>
                  <a:schemeClr val="bg1"/>
                </a:solidFill>
              </a:rPr>
              <a:t>Нп</a:t>
            </a:r>
            <a:r>
              <a:rPr lang="ru-RU" sz="2000" dirty="0" smtClean="0">
                <a:solidFill>
                  <a:schemeClr val="bg1"/>
                </a:solidFill>
              </a:rPr>
              <a:t> «</a:t>
            </a:r>
            <a:r>
              <a:rPr lang="ru-RU" sz="2000" dirty="0" err="1" smtClean="0">
                <a:solidFill>
                  <a:schemeClr val="bg1"/>
                </a:solidFill>
              </a:rPr>
              <a:t>иновации</a:t>
            </a:r>
            <a:r>
              <a:rPr lang="ru-RU" sz="2000" dirty="0" smtClean="0">
                <a:solidFill>
                  <a:schemeClr val="bg1"/>
                </a:solidFill>
              </a:rPr>
              <a:t> в действие».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endParaRPr lang="bg-BG" sz="2000" dirty="0">
              <a:solidFill>
                <a:schemeClr val="bg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903614" y="685800"/>
            <a:ext cx="9185564" cy="120950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II. </a:t>
            </a:r>
            <a:r>
              <a:rPr lang="ru-RU" sz="3200" dirty="0" smtClean="0">
                <a:solidFill>
                  <a:schemeClr val="tx1"/>
                </a:solidFill>
              </a:rPr>
              <a:t>ДОБРИ ПРАКТИКИ, УЧАСТИЯ В ПРОЕКТИ И ПОСТИГНАТИ РЕЗУЛТАТИ С УЧЕНИЦИТЕ</a:t>
            </a:r>
            <a:endParaRPr lang="bg-BG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0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509452"/>
            <a:ext cx="8534400" cy="1828800"/>
          </a:xfrm>
        </p:spPr>
        <p:txBody>
          <a:bodyPr/>
          <a:lstStyle/>
          <a:p>
            <a:r>
              <a:rPr lang="en-US" dirty="0" smtClean="0"/>
              <a:t>III</a:t>
            </a:r>
            <a:r>
              <a:rPr lang="bg-BG" dirty="0" smtClean="0"/>
              <a:t>. Награди, грамоти и публични изяви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1" y="1946366"/>
            <a:ext cx="5115697" cy="4075611"/>
          </a:xfrm>
        </p:spPr>
        <p:txBody>
          <a:bodyPr>
            <a:normAutofit/>
          </a:bodyPr>
          <a:lstStyle/>
          <a:p>
            <a:r>
              <a:rPr lang="bg-BG" dirty="0" smtClean="0"/>
              <a:t>1. През 2009 година бях награден от кмета на гр. Плевен Найден Зеленогорски с грамота за принос в областта на образованието по случай 24 май.</a:t>
            </a: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662">
            <a:off x="6251170" y="1947738"/>
            <a:ext cx="4354380" cy="417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8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61257"/>
            <a:ext cx="8534400" cy="1319348"/>
          </a:xfrm>
        </p:spPr>
        <p:txBody>
          <a:bodyPr/>
          <a:lstStyle/>
          <a:p>
            <a:r>
              <a:rPr lang="en-US" dirty="0" smtClean="0"/>
              <a:t>III.</a:t>
            </a:r>
            <a:r>
              <a:rPr lang="bg-BG" dirty="0" smtClean="0"/>
              <a:t> Награди, грамоти и публични изяви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580605"/>
            <a:ext cx="8534400" cy="5011388"/>
          </a:xfrm>
        </p:spPr>
        <p:txBody>
          <a:bodyPr>
            <a:normAutofit/>
          </a:bodyPr>
          <a:lstStyle/>
          <a:p>
            <a:r>
              <a:rPr lang="bg-BG" dirty="0" smtClean="0"/>
              <a:t>Грамота от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националния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>
                <a:solidFill>
                  <a:srgbClr val="146194">
                    <a:lumMod val="75000"/>
                  </a:srgbClr>
                </a:solidFill>
              </a:rPr>
              <a:t>проект „Пътешествие из </a:t>
            </a:r>
            <a:r>
              <a:rPr lang="ru-RU" dirty="0" err="1">
                <a:solidFill>
                  <a:srgbClr val="146194">
                    <a:lumMod val="75000"/>
                  </a:srgbClr>
                </a:solidFill>
              </a:rPr>
              <a:t>България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”.</a:t>
            </a:r>
          </a:p>
          <a:p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Екипна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грамота от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Началника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на РУО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Плевен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г-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жа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Тотева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за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представени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добри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практики в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регионална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онлайн- инициатива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.</a:t>
            </a:r>
            <a:endParaRPr lang="ru-RU" dirty="0" smtClean="0">
              <a:solidFill>
                <a:srgbClr val="146194">
                  <a:lumMod val="75000"/>
                </a:srgbClr>
              </a:solidFill>
            </a:endParaRPr>
          </a:p>
          <a:p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През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2023 г. </a:t>
            </a:r>
            <a:r>
              <a:rPr lang="ru-RU" dirty="0" err="1">
                <a:solidFill>
                  <a:srgbClr val="146194">
                    <a:lumMod val="75000"/>
                  </a:srgbClr>
                </a:solidFill>
              </a:rPr>
              <a:t>б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ях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награден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от СРСНПБ- секция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Плевен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с участие 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в 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приема на президента на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Република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България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г-н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Румен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Радев по повод 24 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май.</a:t>
            </a:r>
          </a:p>
          <a:p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През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2024 година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бях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награден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от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министъра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 на </a:t>
            </a:r>
            <a:r>
              <a:rPr lang="ru-RU" dirty="0" err="1" smtClean="0">
                <a:solidFill>
                  <a:srgbClr val="146194">
                    <a:lumMod val="75000"/>
                  </a:srgbClr>
                </a:solidFill>
              </a:rPr>
              <a:t>образованието</a:t>
            </a:r>
            <a:r>
              <a:rPr lang="ru-RU" dirty="0" smtClean="0">
                <a:solidFill>
                  <a:srgbClr val="146194">
                    <a:lumMod val="75000"/>
                  </a:srgbClr>
                </a:solidFill>
              </a:rPr>
              <a:t>.</a:t>
            </a:r>
            <a:endParaRPr lang="ru-RU" dirty="0" smtClean="0">
              <a:solidFill>
                <a:srgbClr val="146194">
                  <a:lumMod val="75000"/>
                </a:srgbClr>
              </a:solidFill>
            </a:endParaRPr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3308">
            <a:off x="8902263" y="1106964"/>
            <a:ext cx="2689483" cy="35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IV.</a:t>
            </a:r>
            <a:r>
              <a:rPr lang="bg-BG" dirty="0" smtClean="0"/>
              <a:t> Философия на преподаването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02672"/>
            <a:ext cx="8534400" cy="3370219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/>
              <a:t>Всичко, което съм правил през дългите ми години преподавателска дейност /независимо на каква позиция/, е било насочено само и единствено към детето, към ученика. В преподаването аз влагам сърце и душа, както и много обич към </a:t>
            </a:r>
            <a:r>
              <a:rPr lang="bg-BG" dirty="0" smtClean="0"/>
              <a:t>учениците</a:t>
            </a:r>
            <a:r>
              <a:rPr lang="bg-BG" dirty="0" smtClean="0"/>
              <a:t>. </a:t>
            </a:r>
            <a:r>
              <a:rPr lang="bg-BG" dirty="0" smtClean="0"/>
              <a:t>Моето разбиране е, че учителят трябва да обича </a:t>
            </a:r>
            <a:r>
              <a:rPr lang="bg-BG" dirty="0" smtClean="0"/>
              <a:t>децата</a:t>
            </a:r>
            <a:r>
              <a:rPr lang="bg-BG" dirty="0" smtClean="0"/>
              <a:t>, </a:t>
            </a:r>
            <a:r>
              <a:rPr lang="bg-BG" dirty="0" smtClean="0"/>
              <a:t>на които преподава, да вложи част /и то не малка/ от себе си, за да има резултат от неговата дейност. В противен случай е безсмислено човек да се опитва да работи учителската професия. До последния си ден като учител и директор ще давам всичко от себе си, ще се раздавам до край на моите ученици, за да се образоват, интегрират и да заемат своето достойно място в обществото ни.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7039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V.</a:t>
            </a:r>
            <a:r>
              <a:rPr lang="bg-BG" dirty="0" smtClean="0"/>
              <a:t> Моите отговорности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02672"/>
            <a:ext cx="8534400" cy="3370219"/>
          </a:xfrm>
        </p:spPr>
        <p:txBody>
          <a:bodyPr>
            <a:normAutofit lnSpcReduction="10000"/>
          </a:bodyPr>
          <a:lstStyle/>
          <a:p>
            <a:r>
              <a:rPr lang="bg-BG" dirty="0" smtClean="0"/>
              <a:t>Отговорностите ми като директор на образователна институция са описани в чл. 258, ал. 1 от Закона за предучилищното и училищното образование и по- подробно в  чл. 31, ал. 1 от Наредба № 15/2019г. за статута и професионалното развитие на учителите, директорите и другите педагогически специалисти, но и не само това. Огромната ми отговорност е пред учениците, както и пред екипа на училището. Стремя се постоянно да мотивирам колегите, да ги насърчавам в използването на иновациите и </a:t>
            </a:r>
            <a:r>
              <a:rPr lang="bg-BG" dirty="0" err="1" smtClean="0"/>
              <a:t>компетентностния</a:t>
            </a:r>
            <a:r>
              <a:rPr lang="bg-BG" dirty="0" smtClean="0"/>
              <a:t> подход, в проектно- базираното обучение, да работят като екип в разбирателство и взаимопомощ.</a:t>
            </a:r>
          </a:p>
        </p:txBody>
      </p:sp>
    </p:spTree>
    <p:extLst>
      <p:ext uri="{BB962C8B-B14F-4D97-AF65-F5344CB8AC3E}">
        <p14:creationId xmlns:p14="http://schemas.microsoft.com/office/powerpoint/2010/main" val="35760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553097" y="5460274"/>
            <a:ext cx="1867989" cy="182880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5" name="Контейнер за картина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r="20053"/>
          <a:stretch>
            <a:fillRect/>
          </a:stretch>
        </p:blipFill>
        <p:spPr>
          <a:xfrm rot="374505">
            <a:off x="1695652" y="1161426"/>
            <a:ext cx="4025517" cy="5263115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722812" y="6170574"/>
            <a:ext cx="6021388" cy="99597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45" y="174562"/>
            <a:ext cx="8911249" cy="66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V.</a:t>
            </a:r>
            <a:r>
              <a:rPr lang="bg-BG" dirty="0" smtClean="0"/>
              <a:t> Моите отговорности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02672"/>
            <a:ext cx="8534400" cy="3370219"/>
          </a:xfrm>
        </p:spPr>
        <p:txBody>
          <a:bodyPr>
            <a:normAutofit fontScale="92500" lnSpcReduction="20000"/>
          </a:bodyPr>
          <a:lstStyle/>
          <a:p>
            <a:r>
              <a:rPr lang="bg-BG" dirty="0"/>
              <a:t>Щ</a:t>
            </a:r>
            <a:r>
              <a:rPr lang="bg-BG" dirty="0" smtClean="0"/>
              <a:t>е обобщя отговорностите си като директор на училище с няколко думи така, както аз ги виждам: </a:t>
            </a:r>
          </a:p>
          <a:p>
            <a:r>
              <a:rPr lang="bg-BG" dirty="0" smtClean="0"/>
              <a:t>1. Цялостната ми дейност е насочена към това в повереното ми училище да има нормален учебен процес, да се спазват ЗПУО, нормативната уредба и всички държавни образователни стандарти.</a:t>
            </a:r>
          </a:p>
          <a:p>
            <a:r>
              <a:rPr lang="bg-BG" dirty="0" smtClean="0"/>
              <a:t>2. Да създам благоприятна колегиална атмосфера, за да може моите колеги да работят в екип, в дух на  разбирателство и взаимопомощ.</a:t>
            </a:r>
          </a:p>
          <a:p>
            <a:r>
              <a:rPr lang="bg-BG" dirty="0" smtClean="0"/>
              <a:t>3. Да възпитам моите ученици, заедно с моя екип, в дух на патриотизъм, преклонение пред подвига на националните ни герои, гордост от славната история на родината ни.</a:t>
            </a:r>
          </a:p>
        </p:txBody>
      </p:sp>
    </p:spTree>
    <p:extLst>
      <p:ext uri="{BB962C8B-B14F-4D97-AF65-F5344CB8AC3E}">
        <p14:creationId xmlns:p14="http://schemas.microsoft.com/office/powerpoint/2010/main" val="17715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V.</a:t>
            </a:r>
            <a:r>
              <a:rPr lang="bg-BG" dirty="0" smtClean="0"/>
              <a:t> Моите отговорности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02672"/>
            <a:ext cx="8534400" cy="3370219"/>
          </a:xfrm>
        </p:spPr>
        <p:txBody>
          <a:bodyPr>
            <a:normAutofit/>
          </a:bodyPr>
          <a:lstStyle/>
          <a:p>
            <a:r>
              <a:rPr lang="bg-BG" dirty="0" smtClean="0"/>
              <a:t>4. Изграждане на положителни качества в учениците като другарство, взаимопомощ, уважение към другия и различния, толерантност, достойнство, жажда за знания и самоусъвършенстване, за да могат да израстат като надеждни членове на нашето общество, да се интегрират и реализират в живота.</a:t>
            </a:r>
          </a:p>
        </p:txBody>
      </p:sp>
    </p:spTree>
    <p:extLst>
      <p:ext uri="{BB962C8B-B14F-4D97-AF65-F5344CB8AC3E}">
        <p14:creationId xmlns:p14="http://schemas.microsoft.com/office/powerpoint/2010/main" val="24617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VI.</a:t>
            </a:r>
            <a:r>
              <a:rPr lang="bg-BG" dirty="0" smtClean="0"/>
              <a:t> Научно- методическа дейност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02672"/>
            <a:ext cx="8534400" cy="3370219"/>
          </a:xfrm>
        </p:spPr>
        <p:txBody>
          <a:bodyPr>
            <a:normAutofit lnSpcReduction="10000"/>
          </a:bodyPr>
          <a:lstStyle/>
          <a:p>
            <a:r>
              <a:rPr lang="bg-BG" dirty="0" smtClean="0"/>
              <a:t>1. Изработване и утвърждаване на списък- образец 1 на институцията за всяка учебна година</a:t>
            </a:r>
          </a:p>
          <a:p>
            <a:r>
              <a:rPr lang="bg-BG" dirty="0" smtClean="0"/>
              <a:t>2. Изработването и утвърждаването на училищния учебен план за всяка учебна година според действащите рамкови учебни планове.</a:t>
            </a:r>
          </a:p>
          <a:p>
            <a:r>
              <a:rPr lang="bg-BG" dirty="0" smtClean="0"/>
              <a:t>3. Изработване и утвърждаване на стратегията за развитие на институцията.</a:t>
            </a:r>
          </a:p>
          <a:p>
            <a:r>
              <a:rPr lang="bg-BG" dirty="0" smtClean="0"/>
              <a:t>4. Планиране, организиране и контрол на дейностите, свързани с обучението, възпитанието и социализацията на учениците в училището.</a:t>
            </a:r>
          </a:p>
        </p:txBody>
      </p:sp>
    </p:spTree>
    <p:extLst>
      <p:ext uri="{BB962C8B-B14F-4D97-AF65-F5344CB8AC3E}">
        <p14:creationId xmlns:p14="http://schemas.microsoft.com/office/powerpoint/2010/main" val="6726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5"/>
            <a:ext cx="8534400" cy="1410787"/>
          </a:xfrm>
        </p:spPr>
        <p:txBody>
          <a:bodyPr/>
          <a:lstStyle/>
          <a:p>
            <a:r>
              <a:rPr lang="en-US" dirty="0" smtClean="0"/>
              <a:t>V.</a:t>
            </a:r>
            <a:r>
              <a:rPr lang="bg-BG" dirty="0" smtClean="0"/>
              <a:t> Моите ученици- смисълът на това да бъда учител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170">
            <a:off x="419751" y="2432261"/>
            <a:ext cx="5644057" cy="3386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37">
            <a:off x="5775981" y="2912618"/>
            <a:ext cx="5663831" cy="339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79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52696"/>
            <a:ext cx="8534400" cy="1227910"/>
          </a:xfrm>
        </p:spPr>
        <p:txBody>
          <a:bodyPr>
            <a:normAutofit/>
          </a:bodyPr>
          <a:lstStyle/>
          <a:p>
            <a:r>
              <a:rPr lang="en-US" dirty="0"/>
              <a:t>V.</a:t>
            </a:r>
            <a:r>
              <a:rPr lang="bg-BG" dirty="0"/>
              <a:t> Моите ученици- смисълът на това да бъда учител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821">
            <a:off x="550302" y="2195553"/>
            <a:ext cx="6029853" cy="3905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4994">
            <a:off x="5180160" y="1779094"/>
            <a:ext cx="6990561" cy="419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76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6651" y="535579"/>
            <a:ext cx="9009607" cy="1188718"/>
          </a:xfrm>
        </p:spPr>
        <p:txBody>
          <a:bodyPr>
            <a:normAutofit fontScale="90000"/>
          </a:bodyPr>
          <a:lstStyle/>
          <a:p>
            <a:r>
              <a:rPr lang="en-US" dirty="0"/>
              <a:t>V.</a:t>
            </a:r>
            <a:r>
              <a:rPr lang="bg-BG" dirty="0"/>
              <a:t> Моите ученици- смисълът на това да бъда учител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599">
            <a:off x="5861019" y="1119642"/>
            <a:ext cx="5302906" cy="587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690">
            <a:off x="235922" y="1686461"/>
            <a:ext cx="5145181" cy="515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авоъгълник 5"/>
          <p:cNvSpPr/>
          <p:nvPr/>
        </p:nvSpPr>
        <p:spPr>
          <a:xfrm flipV="1">
            <a:off x="2220686" y="6801984"/>
            <a:ext cx="5878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V.</a:t>
            </a:r>
            <a:r>
              <a:rPr lang="bg-BG" dirty="0"/>
              <a:t> Моите ученици- смисълът на това да бъда учител</a:t>
            </a:r>
          </a:p>
        </p:txBody>
      </p:sp>
    </p:spTree>
    <p:extLst>
      <p:ext uri="{BB962C8B-B14F-4D97-AF65-F5344CB8AC3E}">
        <p14:creationId xmlns:p14="http://schemas.microsoft.com/office/powerpoint/2010/main" val="31182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26571"/>
            <a:ext cx="8534400" cy="1449978"/>
          </a:xfrm>
        </p:spPr>
        <p:txBody>
          <a:bodyPr/>
          <a:lstStyle/>
          <a:p>
            <a:r>
              <a:rPr lang="en-US" dirty="0"/>
              <a:t>V.</a:t>
            </a:r>
            <a:r>
              <a:rPr lang="bg-BG" dirty="0"/>
              <a:t> Моите ученици- смисълът на това да бъда учител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593">
            <a:off x="809775" y="2103120"/>
            <a:ext cx="2535617" cy="378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359">
            <a:off x="3088493" y="2481943"/>
            <a:ext cx="3725837" cy="3840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359">
            <a:off x="5666268" y="1776548"/>
            <a:ext cx="5347061" cy="4898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47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522514"/>
            <a:ext cx="8534400" cy="1371600"/>
          </a:xfrm>
        </p:spPr>
        <p:txBody>
          <a:bodyPr>
            <a:normAutofit/>
          </a:bodyPr>
          <a:lstStyle/>
          <a:p>
            <a:r>
              <a:rPr lang="en-US" dirty="0"/>
              <a:t>V.</a:t>
            </a:r>
            <a:r>
              <a:rPr lang="bg-BG" dirty="0"/>
              <a:t> Моите ученици- смисълът на това да бъда учител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952387"/>
            <a:ext cx="2606278" cy="34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0" y="1894114"/>
            <a:ext cx="4981060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82" y="1215345"/>
            <a:ext cx="3909060" cy="521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37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522514"/>
            <a:ext cx="8534400" cy="2037805"/>
          </a:xfrm>
        </p:spPr>
        <p:txBody>
          <a:bodyPr/>
          <a:lstStyle/>
          <a:p>
            <a:r>
              <a:rPr lang="bg-BG" smtClean="0"/>
              <a:t>2025 </a:t>
            </a:r>
            <a:r>
              <a:rPr lang="bg-BG" dirty="0" smtClean="0"/>
              <a:t>година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259874"/>
            <a:ext cx="8534400" cy="3004457"/>
          </a:xfrm>
        </p:spPr>
        <p:txBody>
          <a:bodyPr/>
          <a:lstStyle/>
          <a:p>
            <a:r>
              <a:rPr lang="bg-BG" dirty="0" smtClean="0"/>
              <a:t>Портфолиото не е завършено окончателно, защото непрекъснато ще се актуализира, допълва и изменя във всеки един момент от професионалния ми път на учител и директор.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80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553097" y="5460274"/>
            <a:ext cx="1867989" cy="182880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5" name="Контейнер за картина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r="20053"/>
          <a:stretch>
            <a:fillRect/>
          </a:stretch>
        </p:blipFill>
        <p:spPr>
          <a:xfrm rot="374505">
            <a:off x="1695652" y="1161426"/>
            <a:ext cx="4025517" cy="5263115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722812" y="6170574"/>
            <a:ext cx="6021388" cy="99597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9" y="114013"/>
            <a:ext cx="8223433" cy="660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01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3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522514"/>
            <a:ext cx="8534400" cy="1267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I. </a:t>
            </a:r>
            <a:r>
              <a:rPr lang="bg-BG" dirty="0" smtClean="0"/>
              <a:t>Общи данни: </a:t>
            </a:r>
            <a:r>
              <a:rPr lang="bg-BG" sz="2400" dirty="0" smtClean="0"/>
              <a:t>1.</a:t>
            </a:r>
            <a:r>
              <a:rPr lang="bg-BG" dirty="0" smtClean="0"/>
              <a:t> </a:t>
            </a:r>
            <a:r>
              <a:rPr lang="bg-BG" sz="2400" dirty="0" smtClean="0"/>
              <a:t>образование, образователно- квалификационни степени и квалификация, допълнителни квалификации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789612"/>
            <a:ext cx="8534400" cy="4167052"/>
          </a:xfrm>
        </p:spPr>
        <p:txBody>
          <a:bodyPr/>
          <a:lstStyle/>
          <a:p>
            <a:r>
              <a:rPr lang="bg-BG" dirty="0" smtClean="0"/>
              <a:t>1. Магистър начална училищна педагогика- ЮЗУ „Неофит Рилски“ гр. Благоевград 1988 г.</a:t>
            </a:r>
          </a:p>
          <a:p>
            <a:r>
              <a:rPr lang="bg-BG" dirty="0" smtClean="0"/>
              <a:t>2. Втора професионално- квалификационна степен- СУ ЦИУУ гр. София 1993 г.</a:t>
            </a:r>
          </a:p>
          <a:p>
            <a:r>
              <a:rPr lang="bg-BG" dirty="0" smtClean="0"/>
              <a:t>3.  Работа с компютри и ИТ за </a:t>
            </a:r>
            <a:r>
              <a:rPr lang="en-US" dirty="0" smtClean="0"/>
              <a:t>I</a:t>
            </a:r>
            <a:r>
              <a:rPr lang="bg-BG" dirty="0" smtClean="0"/>
              <a:t>-</a:t>
            </a:r>
            <a:r>
              <a:rPr lang="en-US" dirty="0" smtClean="0"/>
              <a:t> IV</a:t>
            </a:r>
            <a:r>
              <a:rPr lang="bg-BG" dirty="0" smtClean="0"/>
              <a:t> клас- СУ „Св. Кл. Охридски“, Факултет по математика и информатика 2006 г.</a:t>
            </a:r>
          </a:p>
        </p:txBody>
      </p:sp>
    </p:spTree>
    <p:extLst>
      <p:ext uri="{BB962C8B-B14F-4D97-AF65-F5344CB8AC3E}">
        <p14:creationId xmlns:p14="http://schemas.microsoft.com/office/powerpoint/2010/main" val="16630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274319"/>
            <a:ext cx="8534400" cy="1319350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I. </a:t>
            </a:r>
            <a:r>
              <a:rPr lang="bg-BG" sz="3200" dirty="0">
                <a:solidFill>
                  <a:prstClr val="white"/>
                </a:solidFill>
              </a:rPr>
              <a:t>Общи данни: </a:t>
            </a:r>
            <a:r>
              <a:rPr lang="bg-BG" sz="2200" dirty="0">
                <a:solidFill>
                  <a:prstClr val="white"/>
                </a:solidFill>
              </a:rPr>
              <a:t>1.</a:t>
            </a:r>
            <a:r>
              <a:rPr lang="bg-BG" sz="3200" dirty="0">
                <a:solidFill>
                  <a:prstClr val="white"/>
                </a:solidFill>
              </a:rPr>
              <a:t> </a:t>
            </a:r>
            <a:r>
              <a:rPr lang="bg-BG" sz="2200" dirty="0">
                <a:solidFill>
                  <a:prstClr val="white"/>
                </a:solidFill>
              </a:rPr>
              <a:t>образование, образователно- квалификационни степени и квалификация, допълнителни квалификации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1815736"/>
            <a:ext cx="8534400" cy="3984173"/>
          </a:xfrm>
        </p:spPr>
        <p:txBody>
          <a:bodyPr>
            <a:normAutofit lnSpcReduction="10000"/>
          </a:bodyPr>
          <a:lstStyle/>
          <a:p>
            <a:pPr lvl="0">
              <a:buClr>
                <a:prstClr val="white"/>
              </a:buClr>
            </a:pPr>
            <a:endParaRPr lang="bg-BG" dirty="0" smtClean="0">
              <a:solidFill>
                <a:srgbClr val="146194">
                  <a:lumMod val="75000"/>
                </a:srgbClr>
              </a:solidFill>
            </a:endParaRPr>
          </a:p>
          <a:p>
            <a:pPr lvl="0">
              <a:buClr>
                <a:prstClr val="white"/>
              </a:buClr>
            </a:pPr>
            <a:endParaRPr lang="bg-BG" dirty="0">
              <a:solidFill>
                <a:srgbClr val="146194">
                  <a:lumMod val="75000"/>
                </a:srgbClr>
              </a:solidFill>
            </a:endParaRPr>
          </a:p>
          <a:p>
            <a:pPr lvl="0">
              <a:buClr>
                <a:prstClr val="white"/>
              </a:buClr>
            </a:pPr>
            <a:endParaRPr lang="bg-BG" dirty="0" smtClean="0">
              <a:solidFill>
                <a:srgbClr val="146194">
                  <a:lumMod val="75000"/>
                </a:srgbClr>
              </a:solidFill>
            </a:endParaRPr>
          </a:p>
          <a:p>
            <a:pPr lvl="0">
              <a:buClr>
                <a:prstClr val="white"/>
              </a:buClr>
            </a:pPr>
            <a:r>
              <a:rPr lang="bg-BG" dirty="0" smtClean="0">
                <a:solidFill>
                  <a:srgbClr val="146194">
                    <a:lumMod val="75000"/>
                  </a:srgbClr>
                </a:solidFill>
              </a:rPr>
              <a:t>Провеждане 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на обучение при интегриране на технологиите в учебния процес в </a:t>
            </a:r>
            <a:r>
              <a:rPr lang="en-US" dirty="0">
                <a:solidFill>
                  <a:srgbClr val="146194">
                    <a:lumMod val="75000"/>
                  </a:srgbClr>
                </a:solidFill>
              </a:rPr>
              <a:t>I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-</a:t>
            </a:r>
            <a:r>
              <a:rPr lang="en-US" dirty="0">
                <a:solidFill>
                  <a:srgbClr val="146194">
                    <a:lumMod val="75000"/>
                  </a:srgbClr>
                </a:solidFill>
              </a:rPr>
              <a:t> IV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 клас-  </a:t>
            </a:r>
            <a:r>
              <a:rPr lang="en-US" dirty="0">
                <a:solidFill>
                  <a:srgbClr val="146194">
                    <a:lumMod val="75000"/>
                  </a:srgbClr>
                </a:solidFill>
              </a:rPr>
              <a:t>Microsoft 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България </a:t>
            </a:r>
            <a:r>
              <a:rPr lang="bg-BG" dirty="0" smtClean="0">
                <a:solidFill>
                  <a:srgbClr val="146194">
                    <a:lumMod val="75000"/>
                  </a:srgbClr>
                </a:solidFill>
              </a:rPr>
              <a:t>2007 и 2008 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г</a:t>
            </a:r>
            <a:r>
              <a:rPr lang="bg-BG" dirty="0" smtClean="0">
                <a:solidFill>
                  <a:srgbClr val="146194">
                    <a:lumMod val="75000"/>
                  </a:srgbClr>
                </a:solidFill>
              </a:rPr>
              <a:t>.</a:t>
            </a:r>
          </a:p>
          <a:p>
            <a:pPr lvl="0">
              <a:buClr>
                <a:prstClr val="white"/>
              </a:buClr>
            </a:pP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Обучение за предоставяне на социални услуги за деца в неравностойно положение- МСС България и Община Плевен 2009 г</a:t>
            </a:r>
            <a:r>
              <a:rPr lang="bg-BG" dirty="0" smtClean="0">
                <a:solidFill>
                  <a:srgbClr val="146194">
                    <a:lumMod val="75000"/>
                  </a:srgbClr>
                </a:solidFill>
              </a:rPr>
              <a:t>.</a:t>
            </a:r>
          </a:p>
          <a:p>
            <a:pPr lvl="0">
              <a:buClr>
                <a:prstClr val="white"/>
              </a:buClr>
            </a:pPr>
            <a:r>
              <a:rPr lang="bg-BG" dirty="0" smtClean="0">
                <a:solidFill>
                  <a:srgbClr val="146194">
                    <a:lumMod val="75000"/>
                  </a:srgbClr>
                </a:solidFill>
              </a:rPr>
              <a:t>Много на брой практически семинари във връзка с квалификационната дейност в училищата, в които съм работил.</a:t>
            </a:r>
          </a:p>
          <a:p>
            <a:pPr lvl="0">
              <a:buClr>
                <a:prstClr val="white"/>
              </a:buClr>
            </a:pPr>
            <a:endParaRPr lang="bg-BG" dirty="0">
              <a:solidFill>
                <a:srgbClr val="146194">
                  <a:lumMod val="75000"/>
                </a:srgbClr>
              </a:solidFill>
            </a:endParaRPr>
          </a:p>
          <a:p>
            <a:pPr lvl="0">
              <a:buClr>
                <a:prstClr val="white"/>
              </a:buClr>
            </a:pPr>
            <a:endParaRPr lang="bg-BG" dirty="0">
              <a:solidFill>
                <a:srgbClr val="146194">
                  <a:lumMod val="75000"/>
                </a:srgbClr>
              </a:solidFill>
            </a:endParaRPr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446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509451"/>
            <a:ext cx="8534400" cy="1332412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I. </a:t>
            </a:r>
            <a:r>
              <a:rPr lang="bg-BG" sz="3200" dirty="0">
                <a:solidFill>
                  <a:prstClr val="white"/>
                </a:solidFill>
              </a:rPr>
              <a:t>Общи данни: </a:t>
            </a:r>
            <a:r>
              <a:rPr lang="bg-BG" sz="2200" dirty="0" smtClean="0">
                <a:solidFill>
                  <a:prstClr val="white"/>
                </a:solidFill>
              </a:rPr>
              <a:t>2.</a:t>
            </a:r>
            <a:r>
              <a:rPr lang="bg-BG" sz="3200" dirty="0" smtClean="0">
                <a:solidFill>
                  <a:prstClr val="white"/>
                </a:solidFill>
              </a:rPr>
              <a:t> </a:t>
            </a:r>
            <a:r>
              <a:rPr lang="bg-BG" sz="2200" dirty="0" smtClean="0">
                <a:solidFill>
                  <a:prstClr val="white"/>
                </a:solidFill>
              </a:rPr>
              <a:t>общ и професионален стаж, институции, в които съм работил и заемани длъжности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377440"/>
            <a:ext cx="8534400" cy="4062549"/>
          </a:xfrm>
        </p:spPr>
        <p:txBody>
          <a:bodyPr/>
          <a:lstStyle/>
          <a:p>
            <a:r>
              <a:rPr lang="bg-BG" dirty="0" smtClean="0"/>
              <a:t>Общ трудов стаж- </a:t>
            </a:r>
            <a:r>
              <a:rPr lang="bg-BG" dirty="0" smtClean="0"/>
              <a:t>40</a:t>
            </a:r>
            <a:r>
              <a:rPr lang="bg-BG" dirty="0" smtClean="0"/>
              <a:t> </a:t>
            </a:r>
            <a:r>
              <a:rPr lang="bg-BG" dirty="0" smtClean="0"/>
              <a:t>години </a:t>
            </a:r>
          </a:p>
          <a:p>
            <a:r>
              <a:rPr lang="bg-BG" dirty="0" smtClean="0"/>
              <a:t>Учителски стаж- </a:t>
            </a:r>
            <a:r>
              <a:rPr lang="bg-BG" dirty="0" smtClean="0"/>
              <a:t>36 </a:t>
            </a:r>
            <a:r>
              <a:rPr lang="bg-BG" dirty="0" smtClean="0"/>
              <a:t>години</a:t>
            </a:r>
          </a:p>
          <a:p>
            <a:r>
              <a:rPr lang="bg-BG" dirty="0" smtClean="0"/>
              <a:t>СУ „Христо Ботев“ гр. Никопол- учител в начален етап</a:t>
            </a:r>
          </a:p>
          <a:p>
            <a:r>
              <a:rPr lang="bg-BG" dirty="0" smtClean="0"/>
              <a:t>Прогимназия „Васил Левски“ с. Ленково- учител по български език и литература</a:t>
            </a:r>
          </a:p>
          <a:p>
            <a:pPr lvl="0">
              <a:buClr>
                <a:prstClr val="white"/>
              </a:buClr>
            </a:pPr>
            <a:r>
              <a:rPr lang="bg-BG" dirty="0" smtClean="0"/>
              <a:t>ОУ „Св. Св. Кирил и Методий“ с. Бръшляница- </a:t>
            </a:r>
            <a:r>
              <a:rPr lang="bg-BG" dirty="0">
                <a:solidFill>
                  <a:srgbClr val="146194">
                    <a:lumMod val="75000"/>
                  </a:srgbClr>
                </a:solidFill>
              </a:rPr>
              <a:t>учител в начален етап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024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470264"/>
            <a:ext cx="8534400" cy="1449976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I. </a:t>
            </a:r>
            <a:r>
              <a:rPr lang="bg-BG" sz="3200" dirty="0">
                <a:solidFill>
                  <a:prstClr val="white"/>
                </a:solidFill>
              </a:rPr>
              <a:t>Общи данни: </a:t>
            </a:r>
            <a:r>
              <a:rPr lang="bg-BG" sz="2200" dirty="0">
                <a:solidFill>
                  <a:prstClr val="white"/>
                </a:solidFill>
              </a:rPr>
              <a:t>2.</a:t>
            </a:r>
            <a:r>
              <a:rPr lang="bg-BG" sz="3200" dirty="0">
                <a:solidFill>
                  <a:prstClr val="white"/>
                </a:solidFill>
              </a:rPr>
              <a:t> </a:t>
            </a:r>
            <a:r>
              <a:rPr lang="bg-BG" sz="2200" dirty="0">
                <a:solidFill>
                  <a:prstClr val="white"/>
                </a:solidFill>
              </a:rPr>
              <a:t>общ и професионален стаж, институции, в които съм работил и заемани длъжности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4212" y="2455818"/>
            <a:ext cx="8534400" cy="3069772"/>
          </a:xfrm>
        </p:spPr>
        <p:txBody>
          <a:bodyPr/>
          <a:lstStyle/>
          <a:p>
            <a:r>
              <a:rPr lang="bg-BG" dirty="0" smtClean="0"/>
              <a:t>ОУ „Св. Климент Охридски“ гр. Плевен- помощник директор</a:t>
            </a:r>
          </a:p>
          <a:p>
            <a:r>
              <a:rPr lang="bg-BG" dirty="0" smtClean="0"/>
              <a:t>ОУ „Св. Климент Охридски“ гр. Плевен- учител в начален етап, учител по информационни технологии в начален етап</a:t>
            </a:r>
          </a:p>
          <a:p>
            <a:r>
              <a:rPr lang="bg-BG" dirty="0" smtClean="0"/>
              <a:t>Център за настаняване от семеен тип гр. Плевен- директор</a:t>
            </a:r>
          </a:p>
          <a:p>
            <a:r>
              <a:rPr lang="bg-BG" dirty="0" smtClean="0"/>
              <a:t>СУ „Иван Вазов“ гр. Плевен- учител целодневно обучение</a:t>
            </a:r>
          </a:p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831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12" y="391887"/>
            <a:ext cx="8534400" cy="1280160"/>
          </a:xfrm>
        </p:spPr>
        <p:txBody>
          <a:bodyPr>
            <a:normAutofit fontScale="90000"/>
          </a:bodyPr>
          <a:lstStyle/>
          <a:p>
            <a:r>
              <a:rPr lang="bg-BG" sz="3200" dirty="0" smtClean="0">
                <a:solidFill>
                  <a:prstClr val="white"/>
                </a:solidFill>
              </a:rPr>
              <a:t>От юли 2016 г. след спечелен конкурс работя като директор на ОУ „Христо Смирненски“ с. Ореховица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97" y="2019192"/>
            <a:ext cx="5779453" cy="4334590"/>
          </a:xfrm>
        </p:spPr>
      </p:pic>
    </p:spTree>
    <p:extLst>
      <p:ext uri="{BB962C8B-B14F-4D97-AF65-F5344CB8AC3E}">
        <p14:creationId xmlns:p14="http://schemas.microsoft.com/office/powerpoint/2010/main" val="28004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и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373</TotalTime>
  <Words>1469</Words>
  <Application>Microsoft Office PowerPoint</Application>
  <PresentationFormat>Широк екран</PresentationFormat>
  <Paragraphs>80</Paragraphs>
  <Slides>28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32" baseType="lpstr">
      <vt:lpstr>Century Gothic</vt:lpstr>
      <vt:lpstr>Times New Roman</vt:lpstr>
      <vt:lpstr>Wingdings 3</vt:lpstr>
      <vt:lpstr>Сектори</vt:lpstr>
      <vt:lpstr>Професионално портфолио на  Здравко Михайлов Пенев</vt:lpstr>
      <vt:lpstr>Презентация на PowerPoint</vt:lpstr>
      <vt:lpstr>Презентация на PowerPoint</vt:lpstr>
      <vt:lpstr>Презентация на PowerPoint</vt:lpstr>
      <vt:lpstr>I. Общи данни: 1. образование, образователно- квалификационни степени и квалификация, допълнителни квалификации</vt:lpstr>
      <vt:lpstr>I. Общи данни: 1. образование, образователно- квалификационни степени и квалификация, допълнителни квалификации</vt:lpstr>
      <vt:lpstr>I. Общи данни: 2. общ и професионален стаж, институции, в които съм работил и заемани длъжности</vt:lpstr>
      <vt:lpstr>I. Общи данни: 2. общ и професионален стаж, институции, в които съм работил и заемани длъжности</vt:lpstr>
      <vt:lpstr>От юли 2016 г. след спечелен конкурс работя като директор на ОУ „Христо Смирненски“ с. Ореховица</vt:lpstr>
      <vt:lpstr>II. Добри практики, участия в проекти и постигнати резултати с учениците</vt:lpstr>
      <vt:lpstr>II. Добри практики, участия в проекти и постигнати резултати с учениците</vt:lpstr>
      <vt:lpstr>II. Добри практики, участия в проекти и постигнати резултати с учениците</vt:lpstr>
      <vt:lpstr>II. Добри практики, участия в проекти и постигнати резултати с учениците</vt:lpstr>
      <vt:lpstr>II. Добри практики, участия в проекти и постигнати резултати с учениците</vt:lpstr>
      <vt:lpstr>През 2019 и 2023 година след мои разработки спечелихме проекти за еко кът на оу „христо смирненски“ по НАЦИОНАЛНА КАМПАНИЯ „ЗА ЧИСТА ОКОЛНА СРЕДА – 2019 и 2023 г.” на пудоос  през 2019, 2020, 2021 и през 2024 година спечелихме участие в проект по Нп «иновации в действие». </vt:lpstr>
      <vt:lpstr>III. Награди, грамоти и публични изяви</vt:lpstr>
      <vt:lpstr>III. Награди, грамоти и публични изяви</vt:lpstr>
      <vt:lpstr>IV. Философия на преподаването</vt:lpstr>
      <vt:lpstr>V. Моите отговорности</vt:lpstr>
      <vt:lpstr>V. Моите отговорности</vt:lpstr>
      <vt:lpstr>V. Моите отговорности</vt:lpstr>
      <vt:lpstr>VI. Научно- методическа дейност </vt:lpstr>
      <vt:lpstr>V. Моите ученици- смисълът на това да бъда учител</vt:lpstr>
      <vt:lpstr>V. Моите ученици- смисълът на това да бъда учител</vt:lpstr>
      <vt:lpstr>V. Моите ученици- смисълът на това да бъда учител</vt:lpstr>
      <vt:lpstr>V. Моите ученици- смисълът на това да бъда учител</vt:lpstr>
      <vt:lpstr>V. Моите ученици- смисълът на това да бъда учител</vt:lpstr>
      <vt:lpstr>2025 година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Професионално портфолио на Здравко Михайлов Пенев</dc:title>
  <dc:creator>User</dc:creator>
  <cp:lastModifiedBy>1500908: ОУ "Христо Смирненски" - Ореховица</cp:lastModifiedBy>
  <cp:revision>39</cp:revision>
  <dcterms:created xsi:type="dcterms:W3CDTF">2017-08-13T13:09:26Z</dcterms:created>
  <dcterms:modified xsi:type="dcterms:W3CDTF">2025-10-06T07:47:14Z</dcterms:modified>
</cp:coreProperties>
</file>