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301" r:id="rId10"/>
    <p:sldId id="267" r:id="rId11"/>
    <p:sldId id="284" r:id="rId12"/>
    <p:sldId id="285" r:id="rId13"/>
    <p:sldId id="296" r:id="rId14"/>
    <p:sldId id="289" r:id="rId15"/>
    <p:sldId id="305" r:id="rId16"/>
    <p:sldId id="302" r:id="rId17"/>
    <p:sldId id="306" r:id="rId18"/>
    <p:sldId id="282" r:id="rId19"/>
    <p:sldId id="283" r:id="rId20"/>
    <p:sldId id="263" r:id="rId21"/>
    <p:sldId id="295" r:id="rId22"/>
    <p:sldId id="278" r:id="rId23"/>
    <p:sldId id="303" r:id="rId24"/>
    <p:sldId id="265" r:id="rId25"/>
    <p:sldId id="266" r:id="rId26"/>
    <p:sldId id="274" r:id="rId27"/>
    <p:sldId id="279" r:id="rId28"/>
    <p:sldId id="272" r:id="rId29"/>
    <p:sldId id="273" r:id="rId30"/>
    <p:sldId id="280" r:id="rId31"/>
    <p:sldId id="281" r:id="rId32"/>
    <p:sldId id="290" r:id="rId33"/>
    <p:sldId id="297" r:id="rId34"/>
    <p:sldId id="298" r:id="rId35"/>
    <p:sldId id="291" r:id="rId36"/>
    <p:sldId id="292" r:id="rId37"/>
    <p:sldId id="293" r:id="rId38"/>
    <p:sldId id="300" r:id="rId39"/>
    <p:sldId id="304" r:id="rId40"/>
    <p:sldId id="307" r:id="rId4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4544D-C632-48A5-BF14-1DE1302615EF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Щракн., за да ред. стил на загл. в обр.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3FEE9-CD5B-43A1-A064-2DCCB31BA0C9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3FEE9-CD5B-43A1-A064-2DCCB31BA0C9}" type="slidenum">
              <a:rPr lang="bg-BG" smtClean="0"/>
              <a:pPr/>
              <a:t>26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2B35730-BCF4-4396-B8B9-CDCD4DB8B04E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B35730-BCF4-4396-B8B9-CDCD4DB8B04E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2B35730-BCF4-4396-B8B9-CDCD4DB8B04E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2B35730-BCF4-4396-B8B9-CDCD4DB8B04E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2B35730-BCF4-4396-B8B9-CDCD4DB8B04E}" type="datetimeFigureOut">
              <a:rPr lang="bg-BG" smtClean="0"/>
              <a:pPr/>
              <a:t>1.10.2026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ou_orehovitsa@abv.b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vdragova@abv.b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500298" y="285728"/>
            <a:ext cx="5786478" cy="1643074"/>
          </a:xfrm>
        </p:spPr>
        <p:txBody>
          <a:bodyPr>
            <a:normAutofit/>
          </a:bodyPr>
          <a:lstStyle/>
          <a:p>
            <a:pPr algn="ctr"/>
            <a:r>
              <a:rPr lang="bg-BG" sz="1200" dirty="0"/>
              <a:t>МИНИСТЕРСТВО НА ОБРАЗОВАНИЕТО И НАУКАТА</a:t>
            </a:r>
            <a:br>
              <a:rPr lang="bg-BG" sz="1200" dirty="0"/>
            </a:br>
            <a:r>
              <a:rPr lang="bg-BG" sz="1200" dirty="0"/>
              <a:t>ОУ „Христо Смирненски” с. Ореховица, общ. Д. Митрополия, </a:t>
            </a:r>
            <a:r>
              <a:rPr lang="bg-BG" sz="1200" dirty="0" err="1"/>
              <a:t>обл</a:t>
            </a:r>
            <a:r>
              <a:rPr lang="bg-BG" sz="1200" dirty="0"/>
              <a:t>. Плевен</a:t>
            </a:r>
            <a:br>
              <a:rPr lang="bg-BG" sz="1200" dirty="0"/>
            </a:br>
            <a:r>
              <a:rPr lang="ru-RU" sz="1200" dirty="0"/>
              <a:t>= = = = = = = = = = = = = = = = = = = = = = = = = = = = = = = = = = = = = = = </a:t>
            </a:r>
            <a:br>
              <a:rPr lang="bg-BG" sz="1200" dirty="0"/>
            </a:br>
            <a:r>
              <a:rPr lang="bg-BG" sz="1200" dirty="0"/>
              <a:t>5859 с. Ореховица, пл. „Възраждане” № 1, тел.0</a:t>
            </a:r>
            <a:r>
              <a:rPr lang="en-US" sz="1200" dirty="0"/>
              <a:t>879596804</a:t>
            </a:r>
            <a:br>
              <a:rPr lang="bg-BG" sz="1200" dirty="0"/>
            </a:br>
            <a:r>
              <a:rPr lang="en-US" sz="1200" dirty="0"/>
              <a:t>                                                                                                                  </a:t>
            </a:r>
            <a:br>
              <a:rPr lang="en-US" sz="1200" dirty="0"/>
            </a:br>
            <a:r>
              <a:rPr lang="en-US" sz="1200" dirty="0"/>
              <a:t> </a:t>
            </a:r>
            <a:r>
              <a:rPr lang="bg-BG" sz="1200" dirty="0" err="1"/>
              <a:t>e-mail</a:t>
            </a:r>
            <a:r>
              <a:rPr lang="bg-BG" sz="1200" dirty="0"/>
              <a:t>: </a:t>
            </a:r>
            <a:r>
              <a:rPr lang="bg-BG" sz="1200" dirty="0" err="1">
                <a:hlinkClick r:id="rId2"/>
              </a:rPr>
              <a:t>ou_orehovitsa@abv</a:t>
            </a:r>
            <a:r>
              <a:rPr lang="bg-BG" sz="1200" dirty="0">
                <a:hlinkClick r:id="rId2"/>
              </a:rPr>
              <a:t>.</a:t>
            </a:r>
            <a:r>
              <a:rPr lang="bg-BG" sz="1200" dirty="0" err="1">
                <a:hlinkClick r:id="rId2"/>
              </a:rPr>
              <a:t>bg</a:t>
            </a:r>
            <a:endParaRPr lang="bg-BG" sz="12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071670" y="3643314"/>
            <a:ext cx="6172200" cy="1371600"/>
          </a:xfrm>
        </p:spPr>
        <p:txBody>
          <a:bodyPr>
            <a:noAutofit/>
          </a:bodyPr>
          <a:lstStyle/>
          <a:p>
            <a:pPr algn="ctr"/>
            <a:r>
              <a:rPr lang="bg-BG" sz="2000" dirty="0"/>
              <a:t>на </a:t>
            </a:r>
          </a:p>
          <a:p>
            <a:pPr algn="ctr"/>
            <a:r>
              <a:rPr lang="bg-BG" sz="2000" dirty="0"/>
              <a:t>Валя Димитрова Драгова </a:t>
            </a:r>
          </a:p>
          <a:p>
            <a:pPr algn="ctr"/>
            <a:r>
              <a:rPr lang="bg-BG" sz="2000" dirty="0"/>
              <a:t>Учител – начален етап</a:t>
            </a:r>
          </a:p>
          <a:p>
            <a:pPr algn="ctr"/>
            <a:r>
              <a:rPr lang="bg-BG" sz="2000" dirty="0"/>
              <a:t>ОУ “ Христо Смирненски” с. Ореховица</a:t>
            </a:r>
          </a:p>
        </p:txBody>
      </p:sp>
      <p:sp>
        <p:nvSpPr>
          <p:cNvPr id="8" name="Правоъгълник 7"/>
          <p:cNvSpPr/>
          <p:nvPr/>
        </p:nvSpPr>
        <p:spPr>
          <a:xfrm>
            <a:off x="2928926" y="2428868"/>
            <a:ext cx="4761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</a:t>
            </a:r>
            <a:r>
              <a:rPr lang="bg-BG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ортфолио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500042"/>
            <a:ext cx="1602360" cy="1615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Съдържание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72386" cy="4972072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bg-BG" dirty="0"/>
              <a:t>Раздел 1:</a:t>
            </a:r>
            <a:endParaRPr lang="en-US" dirty="0"/>
          </a:p>
          <a:p>
            <a:pPr lvl="2">
              <a:buFont typeface="Wingdings" pitchFamily="2" charset="2"/>
              <a:buChar char="q"/>
            </a:pPr>
            <a:r>
              <a:rPr lang="bg-BG" sz="1500" dirty="0"/>
              <a:t>Лични данни;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q"/>
            </a:pPr>
            <a:r>
              <a:rPr lang="bg-BG" sz="1500" dirty="0"/>
              <a:t>Обучение;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q"/>
            </a:pPr>
            <a:r>
              <a:rPr lang="bg-BG" sz="1500" dirty="0"/>
              <a:t>Квалификации.</a:t>
            </a:r>
            <a:endParaRPr lang="en-US" sz="1500" dirty="0"/>
          </a:p>
          <a:p>
            <a:pPr lvl="2">
              <a:lnSpc>
                <a:spcPct val="90000"/>
              </a:lnSpc>
            </a:pPr>
            <a:endParaRPr lang="en-US" sz="1500" dirty="0"/>
          </a:p>
          <a:p>
            <a:pPr lvl="1">
              <a:buNone/>
              <a:defRPr/>
            </a:pPr>
            <a:r>
              <a:rPr lang="bg-BG" dirty="0"/>
              <a:t>Раздел 2: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bg-BG" sz="1500" dirty="0"/>
              <a:t>Педагогическа дейност;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bg-BG" sz="1500" dirty="0"/>
              <a:t>Философия на преподаването;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bg-BG" sz="1500" dirty="0"/>
              <a:t>Хорариум;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bg-BG" sz="1500" dirty="0"/>
              <a:t>Отговорности;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bg-BG" sz="1500" dirty="0"/>
              <a:t>Основни функции;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bg-BG" sz="1500" dirty="0"/>
              <a:t>Научно-методическа дейност;</a:t>
            </a:r>
            <a:endParaRPr lang="bg-BG" sz="1400" dirty="0"/>
          </a:p>
          <a:p>
            <a:pPr lvl="1">
              <a:buNone/>
              <a:defRPr/>
            </a:pPr>
            <a:r>
              <a:rPr lang="bg-BG" sz="1400" dirty="0"/>
              <a:t>          </a:t>
            </a:r>
            <a:endParaRPr lang="bg-BG" sz="1500" dirty="0"/>
          </a:p>
          <a:p>
            <a:pPr lvl="1">
              <a:buNone/>
              <a:defRPr/>
            </a:pPr>
            <a:r>
              <a:rPr lang="bg-BG" dirty="0"/>
              <a:t>Раздел </a:t>
            </a:r>
            <a:r>
              <a:rPr lang="en-US" dirty="0"/>
              <a:t>3</a:t>
            </a:r>
            <a:r>
              <a:rPr lang="bg-BG" dirty="0"/>
              <a:t>:</a:t>
            </a:r>
          </a:p>
          <a:p>
            <a:pPr lvl="2">
              <a:buFont typeface="Wingdings" pitchFamily="2" charset="2"/>
              <a:buChar char="q"/>
              <a:defRPr/>
            </a:pPr>
            <a:r>
              <a:rPr lang="bg-BG" sz="1500" dirty="0"/>
              <a:t>Извънкласни дейности;</a:t>
            </a:r>
            <a:endParaRPr lang="en-US" sz="1500" dirty="0"/>
          </a:p>
          <a:p>
            <a:pPr lvl="2">
              <a:buFont typeface="Wingdings" pitchFamily="2" charset="2"/>
              <a:buChar char="q"/>
              <a:defRPr/>
            </a:pPr>
            <a:r>
              <a:rPr lang="bg-BG" sz="1500" dirty="0"/>
              <a:t>Работа по проекти;</a:t>
            </a:r>
          </a:p>
          <a:p>
            <a:pPr lvl="2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4" name="Контейнер за съдържание 2"/>
          <p:cNvSpPr txBox="1">
            <a:spLocks/>
          </p:cNvSpPr>
          <p:nvPr/>
        </p:nvSpPr>
        <p:spPr>
          <a:xfrm>
            <a:off x="642910" y="3286124"/>
            <a:ext cx="7472386" cy="271464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91440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shade val="75000"/>
                </a:schemeClr>
              </a:buClr>
              <a:buSzPct val="60000"/>
              <a:tabLst/>
              <a:defRPr/>
            </a:pPr>
            <a:endParaRPr kumimoji="0" lang="bg-BG" sz="2300" b="0" i="0" u="none" strike="noStrike" kern="1200" cap="none" spc="0" normalizeH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shade val="75000"/>
                </a:schemeClr>
              </a:buClr>
              <a:buSzPct val="60000"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bg-BG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bg-BG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Лични данни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28596" y="1785926"/>
            <a:ext cx="7467600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1600" dirty="0"/>
              <a:t>Валя Димитрова Драгова</a:t>
            </a:r>
          </a:p>
          <a:p>
            <a:pPr>
              <a:buNone/>
            </a:pPr>
            <a:r>
              <a:rPr lang="bg-BG" sz="1600" dirty="0"/>
              <a:t>Адрес: гр. Плевен, ж.к. Дружба, бл. 118, ет. 14, ап. 91</a:t>
            </a:r>
          </a:p>
          <a:p>
            <a:pPr>
              <a:buNone/>
            </a:pPr>
            <a:r>
              <a:rPr lang="bg-BG" sz="1600" dirty="0"/>
              <a:t>Телефон: 0878392531</a:t>
            </a:r>
          </a:p>
          <a:p>
            <a:pPr>
              <a:buNone/>
            </a:pPr>
            <a:r>
              <a:rPr lang="bg-BG" sz="1600" dirty="0"/>
              <a:t>Имейл: </a:t>
            </a:r>
            <a:r>
              <a:rPr lang="en-US" sz="1600" dirty="0">
                <a:hlinkClick r:id="rId2"/>
              </a:rPr>
              <a:t>vdragova@abv.bg</a:t>
            </a:r>
            <a:endParaRPr lang="en-US" sz="1600" dirty="0"/>
          </a:p>
          <a:p>
            <a:pPr>
              <a:buNone/>
            </a:pPr>
            <a:r>
              <a:rPr lang="bg-BG" sz="1600" dirty="0"/>
              <a:t>Националност: българска</a:t>
            </a:r>
          </a:p>
          <a:p>
            <a:pPr>
              <a:buNone/>
            </a:pPr>
            <a:r>
              <a:rPr lang="bg-BG" sz="1600" dirty="0"/>
              <a:t>Дата на раждане: 06.07.1977</a:t>
            </a:r>
            <a:endParaRPr lang="en-US" sz="1600" dirty="0"/>
          </a:p>
        </p:txBody>
      </p:sp>
      <p:pic>
        <p:nvPicPr>
          <p:cNvPr id="5" name="Картина 4" descr="valy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2500306"/>
            <a:ext cx="2628903" cy="241267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636838" algn="ctr"/>
                <a:tab pos="5273675" algn="r"/>
              </a:tabLst>
            </a:pPr>
            <a:endParaRPr kumimoji="0" lang="bg-B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571472" y="714356"/>
          <a:ext cx="2368871" cy="243840"/>
        </p:xfrm>
        <a:graphic>
          <a:graphicData uri="http://schemas.openxmlformats.org/drawingml/2006/table">
            <a:tbl>
              <a:tblPr/>
              <a:tblGrid>
                <a:gridCol w="23688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600" b="1" cap="small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Лична информация</a:t>
                      </a:r>
                      <a:endParaRPr lang="bg-BG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214414" y="1142984"/>
          <a:ext cx="6096000" cy="548640"/>
        </p:xfrm>
        <a:graphic>
          <a:graphicData uri="http://schemas.openxmlformats.org/drawingml/2006/table">
            <a:tbl>
              <a:tblPr/>
              <a:tblGrid>
                <a:gridCol w="171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4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792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bg-BG" sz="12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Име</a:t>
                      </a:r>
                      <a:endParaRPr lang="bg-BG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37155" algn="ctr"/>
                          <a:tab pos="5274310" algn="r"/>
                          <a:tab pos="449580" algn="l"/>
                        </a:tabLst>
                      </a:pPr>
                      <a:r>
                        <a:rPr lang="bg-BG" sz="1200" b="1" cap="small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Валя Димитрова Драгова</a:t>
                      </a:r>
                      <a:endParaRPr lang="bg-BG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92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bg-BG" sz="12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Адрес</a:t>
                      </a:r>
                      <a:endParaRPr lang="bg-BG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37155" algn="ctr"/>
                          <a:tab pos="5274310" algn="r"/>
                          <a:tab pos="449580" algn="l"/>
                        </a:tabLst>
                      </a:pPr>
                      <a:r>
                        <a:rPr lang="bg-BG" sz="1200" b="1" cap="small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гр. плевен, ж.к. дружба, бл. 118</a:t>
                      </a:r>
                      <a:endParaRPr lang="bg-BG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92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bg-BG" sz="12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Телефон</a:t>
                      </a:r>
                      <a:endParaRPr lang="bg-BG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2637155" algn="ctr"/>
                          <a:tab pos="5274310" algn="r"/>
                          <a:tab pos="449580" algn="l"/>
                        </a:tabLst>
                      </a:pPr>
                      <a:r>
                        <a:rPr lang="bg-BG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0878</a:t>
                      </a:r>
                      <a:r>
                        <a:rPr lang="en-US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392531</a:t>
                      </a:r>
                      <a:endParaRPr lang="bg-BG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214414" y="1714488"/>
          <a:ext cx="6096000" cy="182880"/>
        </p:xfrm>
        <a:graphic>
          <a:graphicData uri="http://schemas.openxmlformats.org/drawingml/2006/table">
            <a:tbl>
              <a:tblPr/>
              <a:tblGrid>
                <a:gridCol w="171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4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992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b="0" dirty="0">
                          <a:latin typeface="Arial Narrow"/>
                          <a:ea typeface="Times New Roman"/>
                          <a:cs typeface="Times New Roman"/>
                        </a:rPr>
                        <a:t>Националност</a:t>
                      </a:r>
                      <a:endParaRPr lang="bg-BG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l-GR" sz="1200" dirty="0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637155" algn="ctr"/>
                          <a:tab pos="5274310" algn="r"/>
                          <a:tab pos="449580" algn="l"/>
                        </a:tabLst>
                      </a:pPr>
                      <a:r>
                        <a:rPr lang="bg-BG" sz="1200" dirty="0">
                          <a:latin typeface="Arial Narrow"/>
                          <a:ea typeface="Times New Roman"/>
                          <a:cs typeface="Times New Roman"/>
                        </a:rPr>
                        <a:t>българска</a:t>
                      </a:r>
                      <a:endParaRPr lang="bg-BG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214414" y="1928802"/>
          <a:ext cx="6096000" cy="182880"/>
        </p:xfrm>
        <a:graphic>
          <a:graphicData uri="http://schemas.openxmlformats.org/drawingml/2006/table">
            <a:tbl>
              <a:tblPr/>
              <a:tblGrid>
                <a:gridCol w="171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4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992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Дата на раждане</a:t>
                      </a: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l-GR" sz="1200" dirty="0">
                        <a:latin typeface="Arial Narrow"/>
                        <a:ea typeface="Times New Roman"/>
                        <a:cs typeface="Times New Roman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637155" algn="ctr"/>
                          <a:tab pos="5274310" algn="r"/>
                          <a:tab pos="449580" algn="l"/>
                        </a:tabLst>
                      </a:pPr>
                      <a:r>
                        <a:rPr lang="bg-BG" sz="1200" b="0" cap="small" dirty="0">
                          <a:latin typeface="Arial Narrow"/>
                          <a:ea typeface="Times New Roman"/>
                          <a:cs typeface="Times New Roman"/>
                        </a:rPr>
                        <a:t>06.07.1977</a:t>
                      </a:r>
                      <a:endParaRPr lang="bg-BG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928662" y="2428868"/>
          <a:ext cx="1868805" cy="243840"/>
        </p:xfrm>
        <a:graphic>
          <a:graphicData uri="http://schemas.openxmlformats.org/drawingml/2006/table">
            <a:tbl>
              <a:tblPr/>
              <a:tblGrid>
                <a:gridCol w="1868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600" b="1" cap="small" dirty="0">
                          <a:latin typeface="Arial Narrow"/>
                          <a:ea typeface="Times New Roman"/>
                          <a:cs typeface="Times New Roman"/>
                        </a:rPr>
                        <a:t>Трудов стаж</a:t>
                      </a:r>
                      <a:endParaRPr lang="bg-BG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036078"/>
              </p:ext>
            </p:extLst>
          </p:nvPr>
        </p:nvGraphicFramePr>
        <p:xfrm>
          <a:off x="1142976" y="2786058"/>
          <a:ext cx="6500857" cy="1794521"/>
        </p:xfrm>
        <a:graphic>
          <a:graphicData uri="http://schemas.openxmlformats.org/drawingml/2006/table">
            <a:tbl>
              <a:tblPr/>
              <a:tblGrid>
                <a:gridCol w="1829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089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bg-BG" sz="80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l-GR" sz="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l-GR" sz="120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74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Дати (от-до)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l-GR" sz="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l-GR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 10.09.2019 г. до момента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Име и адрес на работодателя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l-GR" sz="9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ОУ “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Христо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Смирненски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” с.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Ореховица</a:t>
                      </a:r>
                      <a:endParaRPr lang="ru-RU" sz="120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Вид на дейността или сферата на работа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latinLnBrk="0" hangingPunct="1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kumimoji="0" lang="el-GR" sz="90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 eaLnBrk="1" latinLnBrk="0" hangingPunct="1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kumimoji="0" lang="bg-BG" sz="120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Начален учител</a:t>
                      </a: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Заемана длъжност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l-GR" sz="9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Учител –</a:t>
                      </a:r>
                      <a:r>
                        <a:rPr lang="bg-BG" sz="1200" i="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начален етап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r"/>
                <a:tab pos="2636838" algn="ctr"/>
                <a:tab pos="5273675" algn="r"/>
              </a:tabLst>
            </a:pPr>
            <a:r>
              <a:rPr kumimoji="0" lang="el-GR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714356"/>
          <a:ext cx="2452662" cy="243840"/>
        </p:xfrm>
        <a:graphic>
          <a:graphicData uri="http://schemas.openxmlformats.org/drawingml/2006/table">
            <a:tbl>
              <a:tblPr/>
              <a:tblGrid>
                <a:gridCol w="2452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431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600" b="1" cap="small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Образование</a:t>
                      </a:r>
                      <a:r>
                        <a:rPr lang="bg-BG" sz="1600" b="1" cap="small" dirty="0">
                          <a:latin typeface="Arial Narrow"/>
                          <a:ea typeface="Times New Roman"/>
                          <a:cs typeface="Times New Roman"/>
                        </a:rPr>
                        <a:t> и обучение</a:t>
                      </a:r>
                      <a:endParaRPr lang="bg-BG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57223" y="1285860"/>
          <a:ext cx="6643735" cy="1214446"/>
        </p:xfrm>
        <a:graphic>
          <a:graphicData uri="http://schemas.openxmlformats.org/drawingml/2006/table">
            <a:tbl>
              <a:tblPr/>
              <a:tblGrid>
                <a:gridCol w="2277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48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505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l-GR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</a:t>
                      </a: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Дати</a:t>
                      </a:r>
                      <a:r>
                        <a:rPr lang="el-GR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</a:t>
                      </a: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от-до</a:t>
                      </a:r>
                      <a:r>
                        <a:rPr lang="el-GR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l-GR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i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 1984 г. до 1996 г.</a:t>
                      </a:r>
                      <a:endParaRPr lang="bg-BG" sz="1200" i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39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l-GR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</a:t>
                      </a: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Име и вид на обучаващата или образователната организация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l-GR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</a:t>
                      </a: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на придобитата квалификация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l-GR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СОУ „Христо Ботев” гр. Никопол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bg-BG" sz="120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Средно образование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071754"/>
              </p:ext>
            </p:extLst>
          </p:nvPr>
        </p:nvGraphicFramePr>
        <p:xfrm>
          <a:off x="928662" y="2857496"/>
          <a:ext cx="6643735" cy="1616814"/>
        </p:xfrm>
        <a:graphic>
          <a:graphicData uri="http://schemas.openxmlformats.org/drawingml/2006/table">
            <a:tbl>
              <a:tblPr/>
              <a:tblGrid>
                <a:gridCol w="2277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48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5054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l-GR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</a:t>
                      </a: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Дати</a:t>
                      </a:r>
                      <a:r>
                        <a:rPr lang="el-GR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</a:t>
                      </a: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от-до</a:t>
                      </a:r>
                      <a:r>
                        <a:rPr lang="el-GR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l-GR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 2016 г. до 2019 г.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39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l-GR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</a:t>
                      </a: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Име и вид на обучаващата или образователната организация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bg-BG" sz="120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l-GR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</a:t>
                      </a:r>
                      <a:r>
                        <a:rPr lang="bg-BG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на придобитата квалификация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l-GR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Педагогически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колеж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гр.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Плевен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към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Великотърновски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университет „Св. Св.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Кирил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 </a:t>
                      </a:r>
                      <a:b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Методий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”</a:t>
                      </a:r>
                    </a:p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Професионален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бакалавър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Начална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училищна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педагогика</a:t>
                      </a:r>
                    </a:p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ru-RU" sz="120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Пета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професионално-квалификационна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степен</a:t>
                      </a:r>
                    </a:p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Четвърта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професионално-квалификационна</a:t>
                      </a:r>
                      <a:r>
                        <a:rPr lang="ru-RU" sz="120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степен.</a:t>
                      </a: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72" marR="6297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57158" y="571480"/>
            <a:ext cx="33575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Лични умения и компетенции</a:t>
            </a:r>
            <a:endParaRPr kumimoji="0" lang="bg-BG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57224" y="1142984"/>
          <a:ext cx="6096000" cy="182880"/>
        </p:xfrm>
        <a:graphic>
          <a:graphicData uri="http://schemas.openxmlformats.org/drawingml/2006/table">
            <a:tbl>
              <a:tblPr/>
              <a:tblGrid>
                <a:gridCol w="171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4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3916">
                <a:tc>
                  <a:txBody>
                    <a:bodyPr/>
                    <a:lstStyle/>
                    <a:p>
                      <a:pPr marL="0" marR="20955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cap="small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Майчин език</a:t>
                      </a:r>
                      <a:endParaRPr lang="bg-BG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bg-BG" sz="1200" b="1" cap="small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български език</a:t>
                      </a:r>
                      <a:endParaRPr lang="bg-BG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1500174"/>
          <a:ext cx="1868805" cy="182880"/>
        </p:xfrm>
        <a:graphic>
          <a:graphicData uri="http://schemas.openxmlformats.org/drawingml/2006/table">
            <a:tbl>
              <a:tblPr/>
              <a:tblGrid>
                <a:gridCol w="1868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200" b="0" cap="small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Други езици</a:t>
                      </a:r>
                      <a:endParaRPr lang="bg-BG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857224" y="1785926"/>
          <a:ext cx="6096000" cy="731520"/>
        </p:xfrm>
        <a:graphic>
          <a:graphicData uri="http://schemas.openxmlformats.org/drawingml/2006/table">
            <a:tbl>
              <a:tblPr/>
              <a:tblGrid>
                <a:gridCol w="171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4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9923">
                <a:tc>
                  <a:txBody>
                    <a:bodyPr/>
                    <a:lstStyle/>
                    <a:p>
                      <a:pPr marL="0" marR="20955" algn="r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-900430" algn="l"/>
                        </a:tabLst>
                      </a:pPr>
                      <a:endParaRPr lang="bg-BG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bg-BG" sz="1200" b="1" cap="small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руски език</a:t>
                      </a:r>
                      <a:endParaRPr lang="bg-BG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923">
                <a:tc>
                  <a:txBody>
                    <a:bodyPr/>
                    <a:lstStyle/>
                    <a:p>
                      <a:pPr marL="0" marR="20955" algn="r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-900430" algn="l"/>
                        </a:tabLst>
                      </a:pPr>
                      <a:r>
                        <a:rPr lang="en-US" sz="1200" b="1" i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</a:t>
                      </a:r>
                      <a:r>
                        <a:rPr lang="bg-BG" sz="1200" i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Четене</a:t>
                      </a:r>
                      <a:endParaRPr lang="bg-BG" sz="1200" i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bg-BG" sz="1200" cap="small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основно ниво А1</a:t>
                      </a:r>
                      <a:endParaRPr lang="bg-BG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923">
                <a:tc>
                  <a:txBody>
                    <a:bodyPr/>
                    <a:lstStyle/>
                    <a:p>
                      <a:pPr marL="0" marR="20955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200" b="1" i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</a:t>
                      </a:r>
                      <a:r>
                        <a:rPr lang="bg-BG" sz="1200" i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Писане</a:t>
                      </a:r>
                      <a:endParaRPr lang="bg-BG" sz="1200" i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bg-BG" sz="1200" cap="small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основно ниво А1</a:t>
                      </a:r>
                      <a:endParaRPr lang="bg-BG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923">
                <a:tc>
                  <a:txBody>
                    <a:bodyPr/>
                    <a:lstStyle/>
                    <a:p>
                      <a:pPr marL="0" marR="20955" algn="r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-900430" algn="l"/>
                        </a:tabLst>
                      </a:pPr>
                      <a:r>
                        <a:rPr lang="en-US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• </a:t>
                      </a:r>
                      <a:r>
                        <a:rPr lang="bg-BG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Разговор</a:t>
                      </a: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bg-BG" sz="1200" cap="small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основно ниво А1</a:t>
                      </a:r>
                      <a:endParaRPr lang="bg-BG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6838" algn="ctr"/>
                <a:tab pos="5273675" algn="r"/>
              </a:tabLst>
            </a:pPr>
            <a:endParaRPr kumimoji="0" lang="bg-BG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034" y="2928934"/>
          <a:ext cx="7643865" cy="857256"/>
        </p:xfrm>
        <a:graphic>
          <a:graphicData uri="http://schemas.openxmlformats.org/drawingml/2006/table">
            <a:tbl>
              <a:tblPr/>
              <a:tblGrid>
                <a:gridCol w="2151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84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7256">
                <a:tc>
                  <a:txBody>
                    <a:bodyPr/>
                    <a:lstStyle/>
                    <a:p>
                      <a:pPr marL="0" marR="20955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cap="small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Социални умения и компетенции</a:t>
                      </a:r>
                      <a:endParaRPr lang="bg-BG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bg-BG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bg-BG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Умения за работа в екип придобити по време на работата в различни фирми в сферата на шевната промишленост. Умения за работа с деца, придобити при отглеждането на моите собствени. Организационни умения.</a:t>
                      </a:r>
                      <a:r>
                        <a:rPr lang="en-US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bg-BG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Комуникативни</a:t>
                      </a:r>
                      <a:r>
                        <a:rPr lang="bg-BG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умения и способност за бързо адаптиране.</a:t>
                      </a:r>
                      <a:endParaRPr lang="bg-BG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928662" y="3786190"/>
          <a:ext cx="6096000" cy="756920"/>
        </p:xfrm>
        <a:graphic>
          <a:graphicData uri="http://schemas.openxmlformats.org/drawingml/2006/table">
            <a:tbl>
              <a:tblPr/>
              <a:tblGrid>
                <a:gridCol w="171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4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5068">
                <a:tc>
                  <a:txBody>
                    <a:bodyPr/>
                    <a:lstStyle/>
                    <a:p>
                      <a:pPr marL="0" marR="20955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cap="small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Организационни умения и компетенции</a:t>
                      </a:r>
                      <a:endParaRPr lang="bg-BG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20955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endParaRPr lang="bg-BG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bg-BG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bg-BG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Умения за търсене, събиране, анализиране и обобщаване на информация. Умения за разрешаване на проблеми</a:t>
                      </a:r>
                      <a:r>
                        <a:rPr lang="bg-BG" sz="1200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 вземане на решения. </a:t>
                      </a:r>
                      <a:endParaRPr lang="bg-BG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00100" y="4714884"/>
          <a:ext cx="6096000" cy="574040"/>
        </p:xfrm>
        <a:graphic>
          <a:graphicData uri="http://schemas.openxmlformats.org/drawingml/2006/table">
            <a:tbl>
              <a:tblPr/>
              <a:tblGrid>
                <a:gridCol w="171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4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5068">
                <a:tc>
                  <a:txBody>
                    <a:bodyPr/>
                    <a:lstStyle/>
                    <a:p>
                      <a:pPr marL="0" marR="20955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cap="small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Технически умения и компетенции</a:t>
                      </a:r>
                      <a:endParaRPr lang="bg-BG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bg-BG" sz="1200" b="0" i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endParaRPr lang="bg-BG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Умения за работа с</a:t>
                      </a:r>
                      <a:r>
                        <a:rPr lang="bg-BG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компютър 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es-NI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MS office, Internet</a:t>
                      </a:r>
                      <a:r>
                        <a:rPr lang="bg-BG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000100" y="5429264"/>
          <a:ext cx="6096000" cy="365760"/>
        </p:xfrm>
        <a:graphic>
          <a:graphicData uri="http://schemas.openxmlformats.org/drawingml/2006/table">
            <a:tbl>
              <a:tblPr/>
              <a:tblGrid>
                <a:gridCol w="171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4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816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200" b="0" cap="small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Свидетелство за управление на МПС</a:t>
                      </a:r>
                      <a:endParaRPr lang="bg-BG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</a:tabLst>
                      </a:pPr>
                      <a:r>
                        <a:rPr lang="bg-BG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 </a:t>
                      </a:r>
                    </a:p>
                  </a:txBody>
                  <a:tcPr marL="62966" marR="6296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Обучение 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bg-BG" sz="1600" dirty="0"/>
              <a:t>Учител – начален етап;</a:t>
            </a:r>
          </a:p>
          <a:p>
            <a:r>
              <a:rPr lang="bg-BG" sz="1600" dirty="0"/>
              <a:t>Специалност – начална училищна педагогика;</a:t>
            </a:r>
          </a:p>
          <a:p>
            <a:r>
              <a:rPr lang="bg-BG" sz="1600" dirty="0"/>
              <a:t>Образователно-квалификационна степен – професионален бакалавър;</a:t>
            </a:r>
          </a:p>
          <a:p>
            <a:r>
              <a:rPr lang="bg-BG" sz="1600" dirty="0"/>
              <a:t>Пета професионално-квалификационна степен;</a:t>
            </a:r>
          </a:p>
          <a:p>
            <a:r>
              <a:rPr lang="bg-BG" sz="1600" dirty="0"/>
              <a:t>Четвърта професионално-квалификационна степен.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Квалификации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sz="1600" dirty="0"/>
              <a:t>Диплома за висше образование-</a:t>
            </a:r>
          </a:p>
          <a:p>
            <a:pPr>
              <a:buNone/>
            </a:pPr>
            <a:r>
              <a:rPr lang="bg-BG" sz="1600" dirty="0"/>
              <a:t>    ВТУ “Св. Св. Кирил и Методий”</a:t>
            </a:r>
          </a:p>
          <a:p>
            <a:pPr>
              <a:buNone/>
            </a:pPr>
            <a:r>
              <a:rPr lang="bg-BG" sz="1600" dirty="0"/>
              <a:t>    серия  ВТУ-2019  №081640/12.08.2019 г.</a:t>
            </a:r>
          </a:p>
          <a:p>
            <a:pPr>
              <a:buNone/>
            </a:pPr>
            <a:r>
              <a:rPr lang="bg-BG" sz="1600" dirty="0"/>
              <a:t>    ОКС – професионален бакалавър</a:t>
            </a:r>
          </a:p>
          <a:p>
            <a:pPr>
              <a:buNone/>
            </a:pPr>
            <a:r>
              <a:rPr lang="bg-BG" sz="1600" dirty="0"/>
              <a:t>    специалност – начална училищна педагогика</a:t>
            </a:r>
          </a:p>
          <a:p>
            <a:pPr>
              <a:buNone/>
            </a:pPr>
            <a:r>
              <a:rPr lang="bg-BG" sz="1800" dirty="0"/>
              <a:t>    </a:t>
            </a:r>
          </a:p>
        </p:txBody>
      </p:sp>
      <p:pic>
        <p:nvPicPr>
          <p:cNvPr id="6" name="Картина 5" descr="Без име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46" y="142852"/>
            <a:ext cx="2905407" cy="3800854"/>
          </a:xfrm>
          <a:prstGeom prst="rect">
            <a:avLst/>
          </a:prstGeom>
        </p:spPr>
      </p:pic>
      <p:pic>
        <p:nvPicPr>
          <p:cNvPr id="7" name="Картина 6" descr="Без име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3786190"/>
            <a:ext cx="3919905" cy="291494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7087FB6A-A764-35CE-86CF-DAB8A17A4C08}"/>
              </a:ext>
            </a:extLst>
          </p:cNvPr>
          <p:cNvSpPr txBox="1"/>
          <p:nvPr/>
        </p:nvSpPr>
        <p:spPr>
          <a:xfrm>
            <a:off x="539552" y="548680"/>
            <a:ext cx="59766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bg-BG" sz="3000" b="0" i="0" u="none" strike="noStrike" kern="1200" cap="small" spc="0" normalizeH="0" baseline="0" noProof="0" dirty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Schoolbook"/>
                <a:ea typeface="+mj-ea"/>
                <a:cs typeface="+mj-cs"/>
              </a:rPr>
              <a:t>Квалификации</a:t>
            </a:r>
            <a:endParaRPr lang="bg-BG" dirty="0"/>
          </a:p>
        </p:txBody>
      </p:sp>
      <p:pic>
        <p:nvPicPr>
          <p:cNvPr id="7" name="Картина 6" descr="Картина, която съдържа текст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FC61A82-F85D-DEE3-E4AA-1825059F23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0" t="7591" r="4190" b="16499"/>
          <a:stretch>
            <a:fillRect/>
          </a:stretch>
        </p:blipFill>
        <p:spPr>
          <a:xfrm rot="5400000">
            <a:off x="6635536" y="-252276"/>
            <a:ext cx="1814099" cy="2340771"/>
          </a:xfrm>
          <a:prstGeom prst="rect">
            <a:avLst/>
          </a:prstGeom>
        </p:spPr>
      </p:pic>
      <p:pic>
        <p:nvPicPr>
          <p:cNvPr id="9" name="Картина 8" descr="Картина, която съдържа текст, хартия, Хартиен продукт, отпечатв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C067F7E-E370-9DE8-C9F9-4FE7E8C41F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2" t="7522" r="4718" b="16999"/>
          <a:stretch>
            <a:fillRect/>
          </a:stretch>
        </p:blipFill>
        <p:spPr>
          <a:xfrm rot="5400000">
            <a:off x="6674254" y="1512140"/>
            <a:ext cx="1768582" cy="2340771"/>
          </a:xfrm>
          <a:prstGeom prst="rect">
            <a:avLst/>
          </a:prstGeom>
        </p:spPr>
      </p:pic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1FB8FF12-B7B3-071F-4998-3CCD5200819A}"/>
              </a:ext>
            </a:extLst>
          </p:cNvPr>
          <p:cNvSpPr txBox="1"/>
          <p:nvPr/>
        </p:nvSpPr>
        <p:spPr>
          <a:xfrm>
            <a:off x="179512" y="1102678"/>
            <a:ext cx="6678488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Свидетелство за ПЕТА </a:t>
            </a:r>
            <a:r>
              <a:rPr lang="bg-BG" sz="1600" dirty="0">
                <a:solidFill>
                  <a:prstClr val="black"/>
                </a:solidFill>
                <a:latin typeface="Century Schoolbook"/>
              </a:rPr>
              <a:t>ПРОФЕСИОНАЛНО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-КВАЛИФИКАЦИОННА СТЕПЕН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 </a:t>
            </a:r>
            <a:r>
              <a:rPr lang="bg-BG" sz="1600" dirty="0">
                <a:solidFill>
                  <a:prstClr val="black"/>
                </a:solidFill>
                <a:latin typeface="Century Schoolbook"/>
              </a:rPr>
              <a:t>Тракийски университет </a:t>
            </a:r>
          </a:p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     Стара Загора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 Департамент за </a:t>
            </a:r>
            <a:r>
              <a:rPr kumimoji="0" lang="bg-BG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инфор</a:t>
            </a:r>
            <a:r>
              <a:rPr lang="bg-BG" sz="1600" dirty="0" err="1">
                <a:solidFill>
                  <a:prstClr val="black"/>
                </a:solidFill>
                <a:latin typeface="Century Schoolbook"/>
              </a:rPr>
              <a:t>мация</a:t>
            </a:r>
            <a:r>
              <a:rPr lang="bg-BG" sz="1600" dirty="0">
                <a:solidFill>
                  <a:prstClr val="black"/>
                </a:solidFill>
                <a:latin typeface="Century Schoolbook"/>
              </a:rPr>
              <a:t> и повишаване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     квалификацията на учителите</a:t>
            </a: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серия  </a:t>
            </a:r>
            <a:r>
              <a:rPr lang="bg-BG" sz="1600" dirty="0" err="1">
                <a:solidFill>
                  <a:prstClr val="black"/>
                </a:solidFill>
                <a:latin typeface="Century Schoolbook"/>
              </a:rPr>
              <a:t>ТрУ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-2024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    регистрационен 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№36803/19.09.2024 г.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Свидетелство за ЧЕТВЪРТА ПРОФЕСИОНАЛНО-КВАЛИФИКАЦИОННА СТЕПЕН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 Тракийски университет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 Стара Загора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 Департамент за информация и повишаване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 квалификацията на учителите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серия  ТрУ-2025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регистрационен №39565/08.10.2025 г.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217750BC-94B0-F15C-ED06-8E3CBDD65E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517" y="3688038"/>
            <a:ext cx="2145160" cy="1561945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81F7327-8242-BCE2-A797-E3D9628E3A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713" y="5249983"/>
            <a:ext cx="2128716" cy="156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988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Квалификации 2019 – 2020 г.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3257544" cy="4989168"/>
          </a:xfrm>
        </p:spPr>
        <p:txBody>
          <a:bodyPr>
            <a:normAutofit/>
          </a:bodyPr>
          <a:lstStyle/>
          <a:p>
            <a:r>
              <a:rPr lang="bg-BG" sz="1600" dirty="0"/>
              <a:t>Удостоверение за завършено обучение по национална програма “Квалификация” 2019. Тема – Иновации в образованието.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Удостоверение за завършено обучение на тема: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“Изследователският подход в обучението по математика в начален курс”.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Удостоверение за завършено обучение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  на тема “Дигитален учител”</a:t>
            </a:r>
          </a:p>
          <a:p>
            <a:endParaRPr lang="bg-BG" sz="1600" dirty="0"/>
          </a:p>
        </p:txBody>
      </p:sp>
      <p:pic>
        <p:nvPicPr>
          <p:cNvPr id="1026" name="Picture 2" descr="C:\Users\acer na iv40\Downloads\118579040_749893949158088_4725433532065004187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0592" y="116632"/>
            <a:ext cx="1723632" cy="2298176"/>
          </a:xfrm>
          <a:prstGeom prst="rect">
            <a:avLst/>
          </a:prstGeom>
          <a:noFill/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CBDE1E4-22E4-84F4-3A6F-2A92D01C2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2060848"/>
            <a:ext cx="1836204" cy="2448272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ED15CC51-E6F3-7434-876C-252F6B904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4443193"/>
            <a:ext cx="1723633" cy="23221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Квалификации 2021 – 2022 г.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258816" cy="4873752"/>
          </a:xfrm>
        </p:spPr>
        <p:txBody>
          <a:bodyPr>
            <a:normAutofit/>
          </a:bodyPr>
          <a:lstStyle/>
          <a:p>
            <a:r>
              <a:rPr lang="bg-BG" sz="1600" dirty="0"/>
              <a:t>Удостоверение за завършено обучение на тема:</a:t>
            </a:r>
          </a:p>
          <a:p>
            <a:pPr>
              <a:buNone/>
            </a:pPr>
            <a:r>
              <a:rPr lang="bg-BG" sz="1600" dirty="0"/>
              <a:t> “</a:t>
            </a:r>
            <a:r>
              <a:rPr lang="bg-BG" sz="1600" dirty="0" err="1"/>
              <a:t>Компетентностният</a:t>
            </a:r>
            <a:r>
              <a:rPr lang="bg-BG" sz="1600" dirty="0"/>
              <a:t> подход в </a:t>
            </a:r>
          </a:p>
          <a:p>
            <a:pPr>
              <a:buNone/>
            </a:pPr>
            <a:r>
              <a:rPr lang="bg-BG" sz="1600" dirty="0"/>
              <a:t>обучението”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Удостоверение за завършено обучение на тема: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“Иновативни методи на преподаване и оценяване на резултатите от обучението”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Участие в обучение в онлайн платформа на тема: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“Проектното обучение по технологии и предприемачество в начален етап като иновативна образователна технология”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>
              <a:buNone/>
            </a:pPr>
            <a:endParaRPr lang="bg-BG" sz="1600" dirty="0"/>
          </a:p>
        </p:txBody>
      </p:sp>
      <p:pic>
        <p:nvPicPr>
          <p:cNvPr id="5" name="Картина 4" descr="367517867_6027134484053930_427261501140631931_n.jpg"/>
          <p:cNvPicPr>
            <a:picLocks noChangeAspect="1"/>
          </p:cNvPicPr>
          <p:nvPr/>
        </p:nvPicPr>
        <p:blipFill>
          <a:blip r:embed="rId2" cstate="print"/>
          <a:srcRect l="5970" t="4478" r="4477" b="2985"/>
          <a:stretch>
            <a:fillRect/>
          </a:stretch>
        </p:blipFill>
        <p:spPr>
          <a:xfrm>
            <a:off x="6228184" y="540698"/>
            <a:ext cx="2089942" cy="2879476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45538DAE-C1A8-09BE-9CD4-CF1F26B85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3520206"/>
            <a:ext cx="2089942" cy="29548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z="3000" b="0" i="0" u="none" strike="noStrike" kern="1200" cap="small" spc="0" normalizeH="0" baseline="0" noProof="0" dirty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Schoolbook"/>
                <a:ea typeface="+mj-ea"/>
                <a:cs typeface="+mj-cs"/>
              </a:rPr>
              <a:t>Квалификации 2021 – 2022 г.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194920" cy="4873752"/>
          </a:xfr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Участие в обучение в онлайн платформа на тема: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“Методически насоки и специфики в образователния процес. Стимулиране на активното учене чрез интерактивни методи в начален етап.”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Участие в обучение на тема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“Управление на дисциплината в класната стая”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Участие в обучение на тема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“Методика на обучение на децата и учениците по безопасност на движението по пътищата”</a:t>
            </a:r>
          </a:p>
          <a:p>
            <a:endParaRPr lang="bg-BG" sz="1600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61C01950-D845-D540-BDDE-F060EE0A5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579" y="40408"/>
            <a:ext cx="1614395" cy="2195687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2DB879C7-E83D-7A43-98A8-91F8687CB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2248663"/>
            <a:ext cx="1518993" cy="2195687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D30DE972-D609-B79D-576B-25AC2BF4D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4444350"/>
            <a:ext cx="1611862" cy="228851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Квалификации 2023 – 2024 г.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024620" cy="4873752"/>
          </a:xfrm>
        </p:spPr>
        <p:txBody>
          <a:bodyPr>
            <a:normAutofit/>
          </a:bodyPr>
          <a:lstStyle/>
          <a:p>
            <a:r>
              <a:rPr lang="bg-BG" sz="1600" dirty="0"/>
              <a:t>„</a:t>
            </a:r>
            <a:r>
              <a:rPr lang="en-US" sz="1600" dirty="0"/>
              <a:t>STEM &amp; STEAM &amp;STREAM </a:t>
            </a:r>
            <a:r>
              <a:rPr lang="en-US" sz="1600" dirty="0" err="1"/>
              <a:t>образование</a:t>
            </a:r>
            <a:r>
              <a:rPr lang="en-US" sz="1600" dirty="0"/>
              <a:t>”</a:t>
            </a:r>
            <a:endParaRPr lang="bg-BG" sz="1600" dirty="0"/>
          </a:p>
          <a:p>
            <a:pPr>
              <a:buNone/>
            </a:pPr>
            <a:r>
              <a:rPr lang="bg-BG" sz="1600" dirty="0"/>
              <a:t>Модул 1. „</a:t>
            </a:r>
            <a:r>
              <a:rPr lang="en-US" sz="1600" dirty="0"/>
              <a:t>STEM</a:t>
            </a:r>
            <a:r>
              <a:rPr lang="bg-BG" sz="1600" dirty="0"/>
              <a:t> образованието - възможно и забавно”</a:t>
            </a:r>
          </a:p>
          <a:p>
            <a:pPr>
              <a:buNone/>
            </a:pPr>
            <a:r>
              <a:rPr lang="bg-BG" sz="1600" dirty="0"/>
              <a:t>Модул 2. „</a:t>
            </a:r>
            <a:r>
              <a:rPr lang="en-US" sz="1600" dirty="0"/>
              <a:t>STEAM</a:t>
            </a:r>
            <a:r>
              <a:rPr lang="bg-BG" sz="1600" dirty="0"/>
              <a:t> - наука, технология, инженерство, изкуство и математика”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</a:t>
            </a:r>
            <a:r>
              <a:rPr kumimoji="0" lang="bg-BG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уебинар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на тема: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“Ролята на учителя при формирането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на ценностната система у учениците”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</a:t>
            </a:r>
            <a:r>
              <a:rPr kumimoji="0" lang="bg-BG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уебинар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на тема: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“Личният авторитет на учителя и ролята му в работата с учениците”</a:t>
            </a:r>
          </a:p>
          <a:p>
            <a:pPr>
              <a:buNone/>
            </a:pPr>
            <a:endParaRPr lang="bg-BG" sz="1600" dirty="0"/>
          </a:p>
        </p:txBody>
      </p:sp>
      <p:pic>
        <p:nvPicPr>
          <p:cNvPr id="4" name="Картина 3" descr="368410000_330938872692979_576247248102546511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91968" y="1390263"/>
            <a:ext cx="2642440" cy="1787573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4E3DD800-1334-1C21-843B-69010482C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645" y="3209771"/>
            <a:ext cx="2448272" cy="1748766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39EB3E7B-EC74-589D-FE2C-AB48C5F432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4997344"/>
            <a:ext cx="2448273" cy="17726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z="3000" b="0" i="0" u="none" strike="noStrike" kern="1200" cap="small" spc="0" normalizeH="0" baseline="0" noProof="0" dirty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Schoolbook"/>
                <a:ea typeface="+mj-ea"/>
                <a:cs typeface="+mj-cs"/>
              </a:rPr>
              <a:t>Квалификации 2023 – 2024 г.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762872" cy="4873752"/>
          </a:xfrm>
        </p:spPr>
        <p:txBody>
          <a:bodyPr>
            <a:normAutofit lnSpcReduction="10000"/>
          </a:bodyPr>
          <a:lstStyle/>
          <a:p>
            <a:r>
              <a:rPr lang="bg-BG" sz="1600" dirty="0"/>
              <a:t>Сертификат за участие в </a:t>
            </a:r>
            <a:r>
              <a:rPr lang="bg-BG" sz="1600" dirty="0" err="1"/>
              <a:t>уебинар</a:t>
            </a:r>
            <a:r>
              <a:rPr lang="bg-BG" sz="1600" dirty="0"/>
              <a:t> на тема:</a:t>
            </a:r>
          </a:p>
          <a:p>
            <a:pPr>
              <a:buNone/>
            </a:pPr>
            <a:r>
              <a:rPr lang="bg-BG" sz="1600" dirty="0"/>
              <a:t>“Развитие на комуникативно-речевите умения в начален етап в</a:t>
            </a:r>
            <a:r>
              <a:rPr lang="en-US" sz="1600" dirty="0"/>
              <a:t> </a:t>
            </a:r>
            <a:r>
              <a:rPr lang="bg-BG" sz="1600" dirty="0"/>
              <a:t>контекста на </a:t>
            </a:r>
            <a:r>
              <a:rPr lang="bg-BG" sz="1600" dirty="0" err="1"/>
              <a:t>компетентностния</a:t>
            </a:r>
            <a:r>
              <a:rPr lang="bg-BG" sz="1600" dirty="0"/>
              <a:t> подход”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Удостоверение 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за участие в обучение на тема: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 „Планиране и организация на учебния процес“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</a:t>
            </a:r>
            <a:r>
              <a:rPr kumimoji="0" lang="bg-BG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уебинар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на тема: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„Личният авторитет на учителя и ролята му в работата с учениците“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</a:t>
            </a:r>
            <a:r>
              <a:rPr kumimoji="0" lang="bg-BG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уебинар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на тема: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„Адаптацията на децата и семейството към учебната среда“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Удостоверение  за участие в обучение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на тема: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„ Модели на обучението по български език на ученици от чужди образователни системи“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  <a:tabLst/>
              <a:defRPr/>
            </a:pPr>
            <a:endParaRPr lang="bg-BG" sz="1600" dirty="0">
              <a:solidFill>
                <a:prstClr val="black"/>
              </a:solidFill>
              <a:latin typeface="Century Schoolbook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  <a:tabLst/>
              <a:defRPr/>
            </a:pPr>
            <a:endParaRPr lang="bg-BG" sz="1600" dirty="0">
              <a:solidFill>
                <a:prstClr val="black"/>
              </a:solidFill>
              <a:latin typeface="Century Schoolbook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  <a:tabLst/>
              <a:defRPr/>
            </a:pP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>
              <a:buNone/>
            </a:pPr>
            <a:endParaRPr lang="bg-BG" dirty="0"/>
          </a:p>
        </p:txBody>
      </p:sp>
      <p:pic>
        <p:nvPicPr>
          <p:cNvPr id="4" name="Картина 3" descr="367519418_161848010271465_4578894375872101963_n.jpg"/>
          <p:cNvPicPr>
            <a:picLocks noChangeAspect="1"/>
          </p:cNvPicPr>
          <p:nvPr/>
        </p:nvPicPr>
        <p:blipFill rotWithShape="1">
          <a:blip r:embed="rId2" cstate="print"/>
          <a:srcRect l="3635" t="6266" r="1818" b="7650"/>
          <a:stretch/>
        </p:blipFill>
        <p:spPr>
          <a:xfrm>
            <a:off x="5694658" y="1402504"/>
            <a:ext cx="2995534" cy="2016224"/>
          </a:xfrm>
          <a:prstGeom prst="rect">
            <a:avLst/>
          </a:prstGeom>
        </p:spPr>
      </p:pic>
      <p:pic>
        <p:nvPicPr>
          <p:cNvPr id="6" name="Картина 5" descr="Картина, която съдържа текст, меню, документ, хартия&#10;&#10;Описанието е генерирано автоматично">
            <a:extLst>
              <a:ext uri="{FF2B5EF4-FFF2-40B4-BE49-F238E27FC236}">
                <a16:creationId xmlns:a16="http://schemas.microsoft.com/office/drawing/2014/main" id="{90377F24-0C10-C31F-B9B1-08B78BFFD9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 t="3137" r="6061" b="3681"/>
          <a:stretch/>
        </p:blipFill>
        <p:spPr>
          <a:xfrm>
            <a:off x="6289785" y="3573016"/>
            <a:ext cx="1805280" cy="25522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0B37EC8-C2CA-A8EF-C2DE-1CE16CC28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z="3000" b="0" i="0" u="none" strike="noStrike" kern="1200" cap="small" spc="0" normalizeH="0" baseline="0" noProof="0" dirty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Schoolbook"/>
                <a:ea typeface="+mj-ea"/>
                <a:cs typeface="+mj-cs"/>
              </a:rPr>
              <a:t>Квалификации 2023 – 2024 г.</a:t>
            </a:r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1402C65-D3E2-ED42-FB99-81A5D4E3656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1417638"/>
            <a:ext cx="8352928" cy="5323730"/>
          </a:xfr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Удостоверение  за участие в обучение на тема: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„Атестиране и професионално развитие“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Модул 2. „</a:t>
            </a:r>
            <a:r>
              <a:rPr lang="bg-BG" sz="1600" dirty="0">
                <a:solidFill>
                  <a:prstClr val="black"/>
                </a:solidFill>
                <a:latin typeface="Century Schoolbook"/>
              </a:rPr>
              <a:t>Развитие на уменията за 21 век и професиите на бъдещето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Модул 3. „</a:t>
            </a:r>
            <a:r>
              <a:rPr lang="bg-BG" sz="1600" dirty="0" err="1">
                <a:solidFill>
                  <a:prstClr val="black"/>
                </a:solidFill>
                <a:latin typeface="Century Schoolbook"/>
              </a:rPr>
              <a:t>Компетентностен</a:t>
            </a:r>
            <a:r>
              <a:rPr lang="bg-BG" sz="1600" dirty="0">
                <a:solidFill>
                  <a:prstClr val="black"/>
                </a:solidFill>
                <a:latin typeface="Century Schoolbook"/>
              </a:rPr>
              <a:t> подход, универсални умения и глобално образование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Удостоверение  за участие в обучение на тема: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„Планиране и организация на учебния процес/Подготвителен курс за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V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ПКС“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</a:t>
            </a:r>
            <a:r>
              <a:rPr kumimoji="0" lang="bg-BG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уебинар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на тема: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„От начална към базова грамотност в обучението по БЕЛ (1.- 4. клас)“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</a:t>
            </a:r>
            <a:r>
              <a:rPr kumimoji="0" lang="bg-BG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уебинар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на тема: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„Развиване на умението за осмисляне на информацията в текстовите задачи в 3. клас“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</a:t>
            </a:r>
            <a:r>
              <a:rPr kumimoji="0" lang="bg-BG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уебинар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на тема: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„Оценяването в процеса на обучение – стратегии, инструменти“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</a:t>
            </a:r>
            <a:r>
              <a:rPr kumimoji="0" lang="bg-BG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уебинар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на тема: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„Създаване на стимулираща среда за обучение във втори клас (практически насоки)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61113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51260FD-7995-C748-C5A4-452231913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z="3000" b="0" i="0" u="none" strike="noStrike" kern="1200" cap="small" spc="0" normalizeH="0" baseline="0" noProof="0" dirty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Schoolbook"/>
                <a:ea typeface="+mj-ea"/>
                <a:cs typeface="+mj-cs"/>
              </a:rPr>
              <a:t>Квалификации 2025 – 2026 г.</a:t>
            </a:r>
            <a:endParaRPr lang="bg-BG" dirty="0"/>
          </a:p>
        </p:txBody>
      </p:sp>
      <p:pic>
        <p:nvPicPr>
          <p:cNvPr id="5" name="Контейнер за съдържание 4" descr="Картина, която съдържа текст, екранна сним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07A000B-667C-413A-F03A-016B95936CF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87837" y="971431"/>
            <a:ext cx="2377908" cy="3270323"/>
          </a:xfrm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BA4F8658-BCAF-6F72-000F-1D1925C8B23F}"/>
              </a:ext>
            </a:extLst>
          </p:cNvPr>
          <p:cNvSpPr txBox="1"/>
          <p:nvPr/>
        </p:nvSpPr>
        <p:spPr>
          <a:xfrm>
            <a:off x="251520" y="1549985"/>
            <a:ext cx="4572000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</a:t>
            </a:r>
            <a:r>
              <a:rPr lang="bg-BG" sz="1600" dirty="0">
                <a:solidFill>
                  <a:prstClr val="black"/>
                </a:solidFill>
                <a:latin typeface="Century Schoolbook"/>
              </a:rPr>
              <a:t>обучение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на тема: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“Критично и креативно мислене”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обучение на тема: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„Управление на конфликти и образователна медиация“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Удостоверение  за участие в обучение на тема: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„Иновативни методи – път към качествено образование и преодоляване на пречките пред ученето. Техники за ефективно учене. Пирамида на ученето.“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„Иновативни методи в преподаването за развиване на функционална грамотност и практическо приложение на резултатите“</a:t>
            </a: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158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3615752-6704-B7FE-3EC0-824CD58AB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z="3000" b="0" i="0" u="none" strike="noStrike" kern="1200" cap="small" spc="0" normalizeH="0" baseline="0" noProof="0" dirty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entury Schoolbook"/>
                <a:ea typeface="+mj-ea"/>
                <a:cs typeface="+mj-cs"/>
              </a:rPr>
              <a:t>Квалификации 2025 – 2026 г.</a:t>
            </a:r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3F9C341-052C-6BD9-D3DE-D1DDC58FDD4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141168"/>
          </a:xfr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обучение на тема: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“Актуални възможности за работа с дигиталната образователна среда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IZZI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в 1. – 12. клас”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обучение на тема:</a:t>
            </a:r>
          </a:p>
          <a:p>
            <a:pPr marL="0" indent="0">
              <a:buNone/>
            </a:pPr>
            <a:r>
              <a:rPr lang="bg-BG" sz="1600" dirty="0"/>
              <a:t>„Еврото – Защо? Какво? Как?“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Удостоверение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за участие в обучение на тема: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„Професионални умения на учителя“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Удостоверение за участие в обучение на тема: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„Модели на поведение и тренинги за социално-емоционална подкрепа на ученици и педагогически специалисти в условията на кризи“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обучение на тема: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“Практически приложения на </a:t>
            </a:r>
            <a:r>
              <a:rPr kumimoji="0" lang="bg-BG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Уча.се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”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Сертификат за участие в обучение на тема:</a:t>
            </a:r>
          </a:p>
          <a:p>
            <a:pPr marL="0" indent="0">
              <a:buNone/>
            </a:pPr>
            <a:r>
              <a:rPr lang="bg-BG" sz="1600" dirty="0"/>
              <a:t>„Практическо интегриране на </a:t>
            </a:r>
            <a:r>
              <a:rPr lang="en-US" sz="1600" dirty="0"/>
              <a:t>STEAM</a:t>
            </a:r>
            <a:r>
              <a:rPr lang="bg-BG" sz="1600" dirty="0"/>
              <a:t> обучението в 3. и 4. клас“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Грамота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за участие в обучение на тема:</a:t>
            </a:r>
          </a:p>
          <a:p>
            <a:pPr marL="0" indent="0">
              <a:buNone/>
            </a:pPr>
            <a:r>
              <a:rPr lang="bg-BG" sz="1600" dirty="0"/>
              <a:t>„Приложение на ИИ в образованието – януари 2025“</a:t>
            </a:r>
          </a:p>
        </p:txBody>
      </p:sp>
    </p:spTree>
    <p:extLst>
      <p:ext uri="{BB962C8B-B14F-4D97-AF65-F5344CB8AC3E}">
        <p14:creationId xmlns:p14="http://schemas.microsoft.com/office/powerpoint/2010/main" val="3927967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Награди и грамоти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2">
              <a:buFont typeface="Wingdings" panose="05000000000000000000" pitchFamily="2" charset="2"/>
              <a:buChar char="ü"/>
            </a:pPr>
            <a:r>
              <a:rPr lang="bg-BG" sz="1600" dirty="0"/>
              <a:t>Участие в регионална онлайн инициатива</a:t>
            </a:r>
          </a:p>
          <a:p>
            <a:pPr marL="0" indent="0">
              <a:buNone/>
            </a:pPr>
            <a:r>
              <a:rPr lang="bg-BG" sz="1600" dirty="0"/>
              <a:t>“Училищни политики и мерки за намаляване на отсъствията на учениците и задържането им в училище”</a:t>
            </a:r>
          </a:p>
          <a:p>
            <a:pPr>
              <a:buFont typeface="Wingdings" panose="05000000000000000000" pitchFamily="2" charset="2"/>
              <a:buChar char="ü"/>
            </a:pPr>
            <a:endParaRPr lang="bg-BG" sz="1600" dirty="0"/>
          </a:p>
          <a:p>
            <a:pPr>
              <a:buFont typeface="Wingdings" panose="05000000000000000000" pitchFamily="2" charset="2"/>
              <a:buChar char="ü"/>
            </a:pPr>
            <a:endParaRPr lang="bg-BG" sz="1600" dirty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Участие в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XIX 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национален конкурс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“Златна есен – плодовете на есента”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Севлиево 22</a:t>
            </a:r>
          </a:p>
          <a:p>
            <a:pPr>
              <a:buNone/>
            </a:pPr>
            <a:endParaRPr lang="bg-BG" dirty="0"/>
          </a:p>
        </p:txBody>
      </p:sp>
      <p:pic>
        <p:nvPicPr>
          <p:cNvPr id="4" name="Картина 3" descr="Без име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14906" y="2348880"/>
            <a:ext cx="3651318" cy="2451274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CE3FE8F9-40E3-CDC9-F4EF-72B727AEC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4537520"/>
            <a:ext cx="3265599" cy="23204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Награди и грамоти</a:t>
            </a:r>
          </a:p>
        </p:txBody>
      </p:sp>
      <p:sp>
        <p:nvSpPr>
          <p:cNvPr id="7" name="Контейнер за съдържание 6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Участие в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XIX 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национален конкурс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“Златна есен – плодовете на есента”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Севлиево 25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anose="05000000000000000000" pitchFamily="2" charset="2"/>
              <a:buChar char="ü"/>
              <a:tabLst/>
              <a:defRPr/>
            </a:pPr>
            <a:endParaRPr lang="bg-BG" sz="1600" dirty="0">
              <a:solidFill>
                <a:prstClr val="black"/>
              </a:solidFill>
              <a:latin typeface="Century Schoolbook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Приложение на ИИ в образованието – януари 2025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796B7986-5CAE-FCDB-18F1-57F2CEE0E4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796" y="4037076"/>
            <a:ext cx="3672408" cy="2575276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8FAE363-846D-3876-A516-F1ABADB46C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692696"/>
            <a:ext cx="3101518" cy="225829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Раздел 2: 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dirty="0"/>
              <a:t>Педагогическа дейност</a:t>
            </a:r>
          </a:p>
          <a:p>
            <a:pPr>
              <a:buNone/>
            </a:pPr>
            <a:r>
              <a:rPr lang="en-US" sz="1800" dirty="0"/>
              <a:t>		</a:t>
            </a:r>
            <a:r>
              <a:rPr lang="bg-BG" sz="1800" dirty="0"/>
              <a:t>Според мен учителската професия е призвание и мисия. Призвание, защото всеки ден в класната стая е необикновен, неповторим. Обичам да работя с децата, да споделям техните вълнения, да преподавам така, че знанието да достигне до всяко дете. Мисия е, защото осъзнавам, че всяко дете, независимо от неговите особености и възможности трябва да получи образование.</a:t>
            </a:r>
          </a:p>
          <a:p>
            <a:pPr>
              <a:buNone/>
            </a:pPr>
            <a:r>
              <a:rPr lang="en-US" sz="1800" dirty="0"/>
              <a:t>		</a:t>
            </a:r>
            <a:r>
              <a:rPr lang="bg-BG" sz="1800" dirty="0"/>
              <a:t>Моята философия на преподаване поставя в центъра ученика. Всяко дете със своята индивидуалност е личност и всяка личност трябва да бъде уважавана.</a:t>
            </a:r>
          </a:p>
          <a:p>
            <a:pPr>
              <a:buNone/>
            </a:pPr>
            <a:r>
              <a:rPr lang="en-US" sz="1800" dirty="0"/>
              <a:t>		</a:t>
            </a:r>
            <a:r>
              <a:rPr lang="bg-BG" sz="1800" dirty="0"/>
              <a:t>Да съм учител е призвание, което ми носи голямо удовлетворение. 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dirty="0"/>
              <a:t>Хорариум: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sz="1600" dirty="0"/>
              <a:t>Като учител на ГЦОУД през учебната 2019/2020 година преподавам на 1 и 3 клас по: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самоподготовка;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занимания по интереси;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организиран отдих и физическа активност.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Като учител на ГЦОУД през учебната 2020/2021 година преподавам на 1 и 3 клас по: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самоподготовка;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занимания по интереси;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организиран отдих и физическа активност.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Като учител на ГЦОУД през учебната 2021/2022 година преподавам на 1 и 3 клас по: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самоподготовка;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занимания по интереси;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организиран отдих и физическа активност.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Хорариум: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bg-BG" sz="1500" dirty="0"/>
              <a:t>През учебната 2022/2023 година съм класен ръководител на </a:t>
            </a:r>
            <a:r>
              <a:rPr lang="en-US" sz="1500" dirty="0"/>
              <a:t>IV</a:t>
            </a:r>
            <a:r>
              <a:rPr lang="bg-BG" sz="1500" dirty="0"/>
              <a:t> клас и преподавам следните дисциплини: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Български език;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Математика;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Човекът и природата;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Човекът и обществото;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Музика;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Изобразително изкуство;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Технологии и предприемачество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През учебната 2023/2024 година съм класен ръководител на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I</a:t>
            </a: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клас и преподавам следните дисциплини: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Български език;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Математика;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lang="bg-BG" sz="1500" dirty="0">
                <a:solidFill>
                  <a:prstClr val="black"/>
                </a:solidFill>
                <a:latin typeface="Century Schoolbook"/>
              </a:rPr>
              <a:t>Родинознание;</a:t>
            </a:r>
            <a:endParaRPr kumimoji="0" lang="bg-BG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Музика;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Изобразително изкуство;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Технологии и предприемачество</a:t>
            </a:r>
          </a:p>
          <a:p>
            <a:pPr marL="365760" lvl="1" indent="0">
              <a:buNone/>
            </a:pPr>
            <a:endParaRPr lang="bg-BG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16094C6B-7337-7606-2BCC-A54FE16EC95A}"/>
              </a:ext>
            </a:extLst>
          </p:cNvPr>
          <p:cNvSpPr txBox="1"/>
          <p:nvPr/>
        </p:nvSpPr>
        <p:spPr>
          <a:xfrm>
            <a:off x="467544" y="620689"/>
            <a:ext cx="6390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Хорариум:</a:t>
            </a: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B40242F0-4AA3-D5B0-A0ED-A6676A2A48BA}"/>
              </a:ext>
            </a:extLst>
          </p:cNvPr>
          <p:cNvSpPr txBox="1"/>
          <p:nvPr/>
        </p:nvSpPr>
        <p:spPr>
          <a:xfrm>
            <a:off x="467544" y="1916832"/>
            <a:ext cx="6390456" cy="502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През учебната 2024/2025 година съм класен ръководител на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II</a:t>
            </a: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клас и преподавам следните дисциплини: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Български език;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Математика;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Родинознание;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Музика;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Изобразително изкуство;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Технологии и предприемачество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През учебната 2025/2026 година съм класен ръководител на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III</a:t>
            </a: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клас и преподавам следните дисциплини: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Български език;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Математика;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Човекът и природата;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Човекът и обществото;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Музика;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Изобразително изкуство;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bg-BG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Технологии и предприемачество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365760" marR="0" lvl="1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E8637"/>
              </a:buClr>
              <a:buSzPct val="80000"/>
              <a:tabLst/>
              <a:defRPr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57466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Моите отговорности: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bg-BG" dirty="0"/>
          </a:p>
          <a:p>
            <a:r>
              <a:rPr lang="bg-BG" sz="1600" dirty="0"/>
              <a:t>Дейността ми като учител е свързана с взаимоотношения, взаимодействия и връзка с:</a:t>
            </a:r>
          </a:p>
          <a:p>
            <a:pPr lvl="1">
              <a:buFont typeface="Wingdings" pitchFamily="2" charset="2"/>
              <a:buChar char="v"/>
            </a:pPr>
            <a:r>
              <a:rPr lang="bg-BG" sz="1600" dirty="0"/>
              <a:t>   	</a:t>
            </a:r>
            <a:r>
              <a:rPr lang="bg-BG" sz="1500" dirty="0"/>
              <a:t>ученици;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   	родители;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   	управленчески и административен персонал на училището;</a:t>
            </a:r>
          </a:p>
          <a:p>
            <a:pPr lvl="1">
              <a:buFont typeface="Wingdings" pitchFamily="2" charset="2"/>
              <a:buChar char="v"/>
            </a:pPr>
            <a:r>
              <a:rPr lang="bg-BG" sz="1500" dirty="0"/>
              <a:t>     институти и звена за квалификации.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/>
              <a:t>Основни функции: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bg-BG" dirty="0"/>
          </a:p>
          <a:p>
            <a:pPr>
              <a:buFont typeface="Wingdings" pitchFamily="2" charset="2"/>
              <a:buChar char="q"/>
            </a:pPr>
            <a:r>
              <a:rPr lang="bg-BG" sz="1600" dirty="0"/>
              <a:t>     Подготовка за учебните часове.</a:t>
            </a:r>
          </a:p>
          <a:p>
            <a:pPr>
              <a:buFont typeface="Wingdings" pitchFamily="2" charset="2"/>
              <a:buChar char="q"/>
            </a:pPr>
            <a:r>
              <a:rPr lang="bg-BG" sz="1600" dirty="0"/>
              <a:t>     Пълноценно и ползотворно водене на учебните часове.</a:t>
            </a:r>
          </a:p>
          <a:p>
            <a:pPr>
              <a:buFont typeface="Wingdings" pitchFamily="2" charset="2"/>
              <a:buChar char="q"/>
            </a:pPr>
            <a:r>
              <a:rPr lang="bg-BG" sz="1600" dirty="0"/>
              <a:t>     Консултативна дейност на учениците.</a:t>
            </a:r>
          </a:p>
          <a:p>
            <a:pPr>
              <a:buFont typeface="Wingdings" pitchFamily="2" charset="2"/>
              <a:buChar char="q"/>
            </a:pPr>
            <a:r>
              <a:rPr lang="bg-BG" sz="1600" dirty="0"/>
              <a:t>     Разработване на годишни тематични планове за разпределение на  учебния материал.</a:t>
            </a:r>
          </a:p>
          <a:p>
            <a:pPr>
              <a:buFont typeface="Wingdings" pitchFamily="2" charset="2"/>
              <a:buChar char="q"/>
            </a:pPr>
            <a:r>
              <a:rPr lang="bg-BG" sz="1600" dirty="0"/>
              <a:t>     Водене на училищна документация;</a:t>
            </a:r>
          </a:p>
          <a:p>
            <a:pPr>
              <a:buFont typeface="Wingdings" pitchFamily="2" charset="2"/>
              <a:buChar char="q"/>
            </a:pPr>
            <a:r>
              <a:rPr lang="bg-BG" sz="1600" dirty="0"/>
              <a:t>     Писмено, устно и практическо оценяване на индивидуалните постижения на учениците.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Научно-методическа дейност: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bg-BG" dirty="0"/>
          </a:p>
          <a:p>
            <a:pPr>
              <a:buFont typeface="Wingdings" pitchFamily="2" charset="2"/>
              <a:buChar char="q"/>
            </a:pPr>
            <a:r>
              <a:rPr lang="bg-BG" sz="1600" dirty="0"/>
              <a:t>     Участие в дейности на училищни комисии;</a:t>
            </a:r>
          </a:p>
          <a:p>
            <a:pPr>
              <a:buFont typeface="Wingdings" pitchFamily="2" charset="2"/>
              <a:buChar char="q"/>
            </a:pPr>
            <a:r>
              <a:rPr lang="bg-BG" sz="1600" dirty="0"/>
              <a:t>     Участие в различни квалификационни дейности;</a:t>
            </a:r>
          </a:p>
          <a:p>
            <a:pPr>
              <a:buFont typeface="Wingdings" pitchFamily="2" charset="2"/>
              <a:buChar char="q"/>
            </a:pPr>
            <a:r>
              <a:rPr lang="bg-BG" sz="1600" dirty="0"/>
              <a:t>     Участие в МО на началните учители в съответното училище;</a:t>
            </a:r>
          </a:p>
          <a:p>
            <a:endParaRPr lang="bg-BG" dirty="0"/>
          </a:p>
          <a:p>
            <a:endParaRPr lang="bg-BG" dirty="0"/>
          </a:p>
          <a:p>
            <a:pPr>
              <a:buNone/>
            </a:pPr>
            <a:r>
              <a:rPr lang="bg-BG" dirty="0"/>
              <a:t>    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Оценяване на учениците: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bg-BG" alt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Внимание върху индивидуалностите.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bg-BG" alt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Акцент върху силните страни на характера и способностите на учениците.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bg-BG" alt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Откриване и насърчаване на индивидуалните способности на учениците.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bg-BG" alt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Оптимизъм по отношение развитието на учениците.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bg-BG" alt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Обективност при оценяването.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bg-BG" alt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Стимулиращо оценяване- да води до възходящо развитие на знанията и уменията на учениците.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bg-BG" alt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Участие на учениците в оценяването</a:t>
            </a:r>
            <a:r>
              <a:rPr lang="en-US" alt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bg-BG" alt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чрез самооценка.</a:t>
            </a:r>
          </a:p>
          <a:p>
            <a:pPr>
              <a:buNone/>
            </a:pPr>
            <a:endParaRPr lang="bg-BG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 </a:t>
            </a:r>
            <a:r>
              <a:rPr lang="bg-BG"/>
              <a:t>Раздел 3: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28596" y="1571612"/>
            <a:ext cx="7467600" cy="4873752"/>
          </a:xfrm>
        </p:spPr>
        <p:txBody>
          <a:bodyPr/>
          <a:lstStyle/>
          <a:p>
            <a:r>
              <a:rPr lang="bg-BG" dirty="0"/>
              <a:t>Извънкласна дейност:</a:t>
            </a:r>
          </a:p>
          <a:p>
            <a:pPr>
              <a:buNone/>
            </a:pPr>
            <a:r>
              <a:rPr lang="bg-BG" sz="1600" dirty="0"/>
              <a:t>         Проектна работа</a:t>
            </a:r>
          </a:p>
          <a:p>
            <a:endParaRPr lang="bg-BG" sz="1600" dirty="0"/>
          </a:p>
          <a:p>
            <a:pPr>
              <a:buNone/>
            </a:pPr>
            <a:r>
              <a:rPr lang="bg-BG" sz="1600" dirty="0"/>
              <a:t>    “Великденски празници и обичаи в моето родно селище”</a:t>
            </a:r>
          </a:p>
          <a:p>
            <a:pPr>
              <a:buNone/>
            </a:pPr>
            <a:endParaRPr lang="bg-BG" dirty="0"/>
          </a:p>
          <a:p>
            <a:pPr>
              <a:buNone/>
            </a:pPr>
            <a:r>
              <a:rPr lang="bg-BG" dirty="0"/>
              <a:t>    </a:t>
            </a:r>
          </a:p>
          <a:p>
            <a:pPr>
              <a:buNone/>
            </a:pPr>
            <a:r>
              <a:rPr lang="bg-BG" dirty="0"/>
              <a:t>    </a:t>
            </a:r>
          </a:p>
        </p:txBody>
      </p:sp>
      <p:pic>
        <p:nvPicPr>
          <p:cNvPr id="4" name="Картина 3" descr="Без име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3071810"/>
            <a:ext cx="3491201" cy="2529099"/>
          </a:xfrm>
          <a:prstGeom prst="rect">
            <a:avLst/>
          </a:prstGeom>
        </p:spPr>
      </p:pic>
      <p:pic>
        <p:nvPicPr>
          <p:cNvPr id="5" name="Картина 4" descr="311218113_1459745877824859_4950595805481391143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3071810"/>
            <a:ext cx="3929058" cy="257176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bg-BG" dirty="0"/>
              <a:t>Извънкласна дейност:</a:t>
            </a:r>
          </a:p>
          <a:p>
            <a:pPr>
              <a:buNone/>
            </a:pPr>
            <a:r>
              <a:rPr lang="bg-BG" sz="1600" dirty="0"/>
              <a:t>          Проектна работа</a:t>
            </a:r>
          </a:p>
          <a:p>
            <a:pPr>
              <a:buNone/>
            </a:pPr>
            <a:r>
              <a:rPr lang="bg-BG" sz="1600" dirty="0"/>
              <a:t>    </a:t>
            </a:r>
          </a:p>
          <a:p>
            <a:pPr>
              <a:buNone/>
            </a:pPr>
            <a:r>
              <a:rPr lang="bg-BG" sz="1600" dirty="0"/>
              <a:t>    “Баба Марта”</a:t>
            </a:r>
            <a:endParaRPr lang="en-US" sz="1600" dirty="0"/>
          </a:p>
          <a:p>
            <a:pPr>
              <a:buNone/>
            </a:pPr>
            <a:r>
              <a:rPr lang="en-US" sz="1600" dirty="0"/>
              <a:t>    </a:t>
            </a:r>
            <a:r>
              <a:rPr lang="bg-BG" sz="1600" dirty="0"/>
              <a:t>“Ден на Земята”</a:t>
            </a:r>
          </a:p>
        </p:txBody>
      </p:sp>
      <p:pic>
        <p:nvPicPr>
          <p:cNvPr id="5" name="Картина 4" descr="168019852_958155055012186_6122103127986343222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1428736"/>
            <a:ext cx="2714626" cy="3143272"/>
          </a:xfrm>
          <a:prstGeom prst="rect">
            <a:avLst/>
          </a:prstGeom>
        </p:spPr>
      </p:pic>
      <p:pic>
        <p:nvPicPr>
          <p:cNvPr id="6" name="Картина 5" descr="174526735_156009099769484_3294164897131648391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5400000">
            <a:off x="1677298" y="2894702"/>
            <a:ext cx="2789031" cy="385762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dirty="0"/>
              <a:t>Извънкласна дейност:</a:t>
            </a:r>
          </a:p>
          <a:p>
            <a:pPr>
              <a:buNone/>
            </a:pPr>
            <a:r>
              <a:rPr lang="bg-BG" sz="1600" dirty="0"/>
              <a:t>Проектна работа</a:t>
            </a:r>
            <a:r>
              <a:rPr lang="en-US" sz="1600" dirty="0"/>
              <a:t>:</a:t>
            </a:r>
            <a:endParaRPr lang="bg-BG" sz="1600" dirty="0"/>
          </a:p>
          <a:p>
            <a:pPr>
              <a:buFont typeface="Wingdings" pitchFamily="2" charset="2"/>
              <a:buChar char="v"/>
            </a:pPr>
            <a:r>
              <a:rPr lang="bg-BG" sz="1600" dirty="0"/>
              <a:t>“Ден на розовата фланелка”</a:t>
            </a:r>
          </a:p>
          <a:p>
            <a:pPr>
              <a:buFont typeface="Wingdings" pitchFamily="2" charset="2"/>
              <a:buChar char="v"/>
            </a:pPr>
            <a:r>
              <a:rPr lang="bg-BG" sz="1600" dirty="0"/>
              <a:t>“Васил Левски”</a:t>
            </a:r>
          </a:p>
        </p:txBody>
      </p:sp>
      <p:pic>
        <p:nvPicPr>
          <p:cNvPr id="4" name="Картина 3" descr="310463487_412684471037490_3881010877320771430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1785926"/>
            <a:ext cx="3167110" cy="3500462"/>
          </a:xfrm>
          <a:prstGeom prst="rect">
            <a:avLst/>
          </a:prstGeom>
        </p:spPr>
      </p:pic>
      <p:pic>
        <p:nvPicPr>
          <p:cNvPr id="5" name="Картина 4" descr="310335560_3064531130506152_7200150974730683603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3000372"/>
            <a:ext cx="3429024" cy="36265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dirty="0"/>
              <a:t>Извънкласна дейност:</a:t>
            </a:r>
          </a:p>
          <a:p>
            <a:pPr>
              <a:buNone/>
            </a:pPr>
            <a:r>
              <a:rPr lang="bg-BG" dirty="0"/>
              <a:t>          </a:t>
            </a:r>
            <a:r>
              <a:rPr lang="bg-BG" sz="1600" dirty="0"/>
              <a:t>Проектна работа</a:t>
            </a:r>
          </a:p>
          <a:p>
            <a:pPr>
              <a:buNone/>
            </a:pPr>
            <a:r>
              <a:rPr lang="bg-BG" sz="1600" dirty="0"/>
              <a:t>               “Сурвакари”</a:t>
            </a:r>
          </a:p>
        </p:txBody>
      </p:sp>
      <p:pic>
        <p:nvPicPr>
          <p:cNvPr id="4" name="Картина 3" descr="310442618_1203065256916992_29236213874558814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2357430"/>
            <a:ext cx="4051374" cy="421481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dirty="0"/>
              <a:t>Извънкласна дейност:</a:t>
            </a:r>
          </a:p>
          <a:p>
            <a:pPr>
              <a:buNone/>
            </a:pPr>
            <a:r>
              <a:rPr lang="bg-BG" sz="1600" dirty="0"/>
              <a:t>            Проектна работа</a:t>
            </a:r>
          </a:p>
          <a:p>
            <a:pPr>
              <a:buNone/>
            </a:pPr>
            <a:r>
              <a:rPr lang="bg-BG" sz="1600" dirty="0"/>
              <a:t>               </a:t>
            </a:r>
            <a:endParaRPr lang="bg-BG" dirty="0"/>
          </a:p>
        </p:txBody>
      </p:sp>
      <p:pic>
        <p:nvPicPr>
          <p:cNvPr id="5" name="Картина 4" descr="340511192_728243365757484_182459787585728572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2428893"/>
            <a:ext cx="3053956" cy="4071941"/>
          </a:xfrm>
          <a:prstGeom prst="rect">
            <a:avLst/>
          </a:prstGeom>
        </p:spPr>
      </p:pic>
      <p:pic>
        <p:nvPicPr>
          <p:cNvPr id="6" name="Картина 5" descr="340204426_189150980570983_1147259464044464143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714356"/>
            <a:ext cx="3321849" cy="4429132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dirty="0"/>
              <a:t>Екипна работа на 3 и 4 клас:</a:t>
            </a:r>
          </a:p>
          <a:p>
            <a:pPr>
              <a:buNone/>
            </a:pPr>
            <a:r>
              <a:rPr lang="bg-BG" dirty="0"/>
              <a:t> </a:t>
            </a:r>
            <a:r>
              <a:rPr lang="bg-BG" sz="1600" dirty="0"/>
              <a:t>Бинарен урок на тема:</a:t>
            </a:r>
          </a:p>
          <a:p>
            <a:pPr>
              <a:buNone/>
            </a:pPr>
            <a:r>
              <a:rPr lang="bg-BG" sz="1600" dirty="0"/>
              <a:t>“Магията на Коледа”</a:t>
            </a:r>
          </a:p>
        </p:txBody>
      </p:sp>
      <p:pic>
        <p:nvPicPr>
          <p:cNvPr id="5" name="Картина 4" descr="321348102_2167401240135096_118616020571414795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2143116"/>
            <a:ext cx="5119725" cy="383979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dirty="0"/>
              <a:t>Екипна работа на </a:t>
            </a:r>
          </a:p>
          <a:p>
            <a:pPr>
              <a:buNone/>
            </a:pPr>
            <a:r>
              <a:rPr lang="bg-BG" dirty="0"/>
              <a:t>          3 и 4 клас:</a:t>
            </a:r>
          </a:p>
          <a:p>
            <a:pPr>
              <a:buNone/>
            </a:pPr>
            <a:r>
              <a:rPr lang="bg-BG" sz="1600" dirty="0"/>
              <a:t>Бинарен урок на тема:</a:t>
            </a:r>
          </a:p>
          <a:p>
            <a:pPr>
              <a:buNone/>
            </a:pPr>
            <a:r>
              <a:rPr lang="bg-BG" sz="1600" dirty="0"/>
              <a:t>“Магията на Коледа”</a:t>
            </a:r>
          </a:p>
        </p:txBody>
      </p:sp>
      <p:pic>
        <p:nvPicPr>
          <p:cNvPr id="4" name="Картина 3" descr="321335070_455794309893068_300649542528712787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285728"/>
            <a:ext cx="3810027" cy="2857520"/>
          </a:xfrm>
          <a:prstGeom prst="rect">
            <a:avLst/>
          </a:prstGeom>
        </p:spPr>
      </p:pic>
      <p:pic>
        <p:nvPicPr>
          <p:cNvPr id="5" name="Картина 4" descr="321234170_1598938403910873_4118310341382244920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0694" y="3214686"/>
            <a:ext cx="2518172" cy="3357562"/>
          </a:xfrm>
          <a:prstGeom prst="rect">
            <a:avLst/>
          </a:prstGeom>
        </p:spPr>
      </p:pic>
      <p:pic>
        <p:nvPicPr>
          <p:cNvPr id="6" name="Картина 5" descr="321410456_555634699752576_7784035375229409513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0100" y="3786190"/>
            <a:ext cx="2952739" cy="221455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bg-BG" sz="1600" dirty="0"/>
              <a:t>Прекрасният </a:t>
            </a:r>
            <a:r>
              <a:rPr lang="en-US" sz="1600" dirty="0"/>
              <a:t>IV</a:t>
            </a:r>
            <a:r>
              <a:rPr lang="bg-BG" sz="1600" dirty="0"/>
              <a:t> клас</a:t>
            </a:r>
          </a:p>
        </p:txBody>
      </p:sp>
      <p:pic>
        <p:nvPicPr>
          <p:cNvPr id="4" name="Картина 3" descr="339088249_952157159142470_2522713459914660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232173"/>
            <a:ext cx="4929190" cy="3696893"/>
          </a:xfrm>
          <a:prstGeom prst="rect">
            <a:avLst/>
          </a:prstGeom>
        </p:spPr>
      </p:pic>
      <p:pic>
        <p:nvPicPr>
          <p:cNvPr id="5" name="Картина 4" descr="340606759_951196735893801_4761877150202339821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14" y="2643182"/>
            <a:ext cx="3000378" cy="400050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sz="1600" dirty="0"/>
              <a:t>Прекрасният </a:t>
            </a:r>
            <a:r>
              <a:rPr lang="en-US" sz="1600" dirty="0"/>
              <a:t>IV</a:t>
            </a:r>
            <a:r>
              <a:rPr lang="bg-BG" sz="1600" dirty="0"/>
              <a:t> клас</a:t>
            </a:r>
          </a:p>
          <a:p>
            <a:pPr>
              <a:buNone/>
            </a:pPr>
            <a:endParaRPr lang="bg-BG" dirty="0"/>
          </a:p>
        </p:txBody>
      </p:sp>
      <p:pic>
        <p:nvPicPr>
          <p:cNvPr id="4" name="Картина 3" descr="345711175_243261638288657_268477022144792410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214290"/>
            <a:ext cx="3143254" cy="4191006"/>
          </a:xfrm>
          <a:prstGeom prst="rect">
            <a:avLst/>
          </a:prstGeom>
        </p:spPr>
      </p:pic>
      <p:pic>
        <p:nvPicPr>
          <p:cNvPr id="5" name="Картина 4" descr="350670417_268937038950949_8209587187049488602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3214686"/>
            <a:ext cx="4214810" cy="316110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bg-BG" sz="1600" dirty="0"/>
              <a:t>Мигове, изпълнени с радости </a:t>
            </a:r>
          </a:p>
        </p:txBody>
      </p:sp>
      <p:pic>
        <p:nvPicPr>
          <p:cNvPr id="4" name="Картина 3" descr="367511999_248220464237126_750118569407543629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14290"/>
            <a:ext cx="3714776" cy="2786082"/>
          </a:xfrm>
          <a:prstGeom prst="rect">
            <a:avLst/>
          </a:prstGeom>
        </p:spPr>
      </p:pic>
      <p:pic>
        <p:nvPicPr>
          <p:cNvPr id="5" name="Картина 4" descr="367943109_1020358552323712_3100703866688332845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3357562"/>
            <a:ext cx="2464593" cy="3286124"/>
          </a:xfrm>
          <a:prstGeom prst="rect">
            <a:avLst/>
          </a:prstGeom>
        </p:spPr>
      </p:pic>
      <p:pic>
        <p:nvPicPr>
          <p:cNvPr id="6" name="Картина 5" descr="367586568_833712661407136_5758051647730530855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76" y="2928934"/>
            <a:ext cx="2786064" cy="371475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на закрито, стена, топка, прозорец&#10;&#10;Описанието е генерирано автоматично">
            <a:extLst>
              <a:ext uri="{FF2B5EF4-FFF2-40B4-BE49-F238E27FC236}">
                <a16:creationId xmlns:a16="http://schemas.microsoft.com/office/drawing/2014/main" id="{E7F7E7B8-2AA0-4C20-BCC5-B3851A729C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8002"/>
            <a:ext cx="3600400" cy="2700300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текст, стена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0961A727-91F8-19C8-1D6E-D9B6D255F8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511" y="2718302"/>
            <a:ext cx="3438128" cy="2578596"/>
          </a:xfrm>
          <a:prstGeom prst="rect">
            <a:avLst/>
          </a:prstGeom>
        </p:spPr>
      </p:pic>
      <p:pic>
        <p:nvPicPr>
          <p:cNvPr id="7" name="Картина 6" descr="Картина, която съдържа текст, почерк, на закрито, стена&#10;&#10;Описанието е генерирано автоматично">
            <a:extLst>
              <a:ext uri="{FF2B5EF4-FFF2-40B4-BE49-F238E27FC236}">
                <a16:creationId xmlns:a16="http://schemas.microsoft.com/office/drawing/2014/main" id="{12E6F8F3-B3CD-068C-F896-E211E88F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6" y="4474418"/>
            <a:ext cx="3131840" cy="2348880"/>
          </a:xfrm>
          <a:prstGeom prst="rect">
            <a:avLst/>
          </a:prstGeom>
        </p:spPr>
      </p:pic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FDFF7055-CA6D-1F78-2B62-5695DD14A02C}"/>
              </a:ext>
            </a:extLst>
          </p:cNvPr>
          <p:cNvSpPr txBox="1"/>
          <p:nvPr/>
        </p:nvSpPr>
        <p:spPr>
          <a:xfrm>
            <a:off x="639713" y="1230932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Всичко първо е красиво</a:t>
            </a: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4903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48E7C3F-4345-8A97-4A55-0089950DC2D3}"/>
              </a:ext>
            </a:extLst>
          </p:cNvPr>
          <p:cNvSpPr txBox="1"/>
          <p:nvPr/>
        </p:nvSpPr>
        <p:spPr>
          <a:xfrm>
            <a:off x="395536" y="548680"/>
            <a:ext cx="64624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Щастливи във ВТОРИ клас</a:t>
            </a:r>
            <a:endParaRPr kumimoji="0" lang="bg-BG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</p:txBody>
      </p:sp>
      <p:pic>
        <p:nvPicPr>
          <p:cNvPr id="5" name="Картина 4" descr="Картина, която съдържа дрехи, стена, обзавеждан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2CFA55F-554E-00B1-CE62-A843E7A6EC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6" y="188640"/>
            <a:ext cx="3435846" cy="4581128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обувки, човек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B41DFE1-2416-549B-4C99-48F01C74D6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60848"/>
            <a:ext cx="3435846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138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3454F246-8215-BFB8-2F31-9AEF7D495F2E}"/>
              </a:ext>
            </a:extLst>
          </p:cNvPr>
          <p:cNvSpPr txBox="1"/>
          <p:nvPr/>
        </p:nvSpPr>
        <p:spPr>
          <a:xfrm>
            <a:off x="395536" y="188640"/>
            <a:ext cx="727280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Екипна работа на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         3 и 4 клас:</a:t>
            </a:r>
          </a:p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entury Schoolbook"/>
              </a:rPr>
              <a:t>STEM </a:t>
            </a:r>
            <a:r>
              <a:rPr lang="bg-BG" sz="1600" dirty="0">
                <a:solidFill>
                  <a:prstClr val="black"/>
                </a:solidFill>
                <a:latin typeface="Century Schoolbook"/>
              </a:rPr>
              <a:t>проект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 на тема:</a:t>
            </a:r>
          </a:p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“</a:t>
            </a:r>
            <a:r>
              <a:rPr lang="bg-BG" sz="1600" dirty="0">
                <a:solidFill>
                  <a:prstClr val="black"/>
                </a:solidFill>
                <a:latin typeface="Century Schoolbook"/>
              </a:rPr>
              <a:t>Разпространение на растенията –</a:t>
            </a:r>
          </a:p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E8637"/>
              </a:buClr>
              <a:buSzPct val="70000"/>
              <a:buFont typeface="Wingdings"/>
              <a:buNone/>
              <a:tabLst/>
              <a:defRPr/>
            </a:pPr>
            <a:r>
              <a:rPr lang="bg-BG" sz="1600" dirty="0">
                <a:solidFill>
                  <a:prstClr val="black"/>
                </a:solidFill>
                <a:latin typeface="Century Schoolbook"/>
              </a:rPr>
              <a:t> Вятърът и семената</a:t>
            </a:r>
            <a:r>
              <a:rPr kumimoji="0" 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rPr>
              <a:t>”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41323AF2-5D7C-37F9-589C-B15A449876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824" y="0"/>
            <a:ext cx="3707904" cy="2780928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0E313784-6B8B-7AF9-3B92-2419748403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80476"/>
            <a:ext cx="3563888" cy="2672916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66BC35F0-DA07-0F6D-91F1-1B82653F00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40" y="3168054"/>
            <a:ext cx="3131840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049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Еркер">
  <a:themeElements>
    <a:clrScheme name="Е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Е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Е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697</TotalTime>
  <Words>2132</Words>
  <Application>Microsoft Office PowerPoint</Application>
  <PresentationFormat>Презентация на цял екран (4:3)</PresentationFormat>
  <Paragraphs>342</Paragraphs>
  <Slides>40</Slides>
  <Notes>1</Notes>
  <HiddenSlides>1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40</vt:i4>
      </vt:variant>
    </vt:vector>
  </HeadingPairs>
  <TitlesOfParts>
    <vt:vector size="48" baseType="lpstr">
      <vt:lpstr>Arial</vt:lpstr>
      <vt:lpstr>Arial Narrow</vt:lpstr>
      <vt:lpstr>Calibri</vt:lpstr>
      <vt:lpstr>Century Schoolbook</vt:lpstr>
      <vt:lpstr>Times New Roman</vt:lpstr>
      <vt:lpstr>Wingdings</vt:lpstr>
      <vt:lpstr>Wingdings 2</vt:lpstr>
      <vt:lpstr>Еркер</vt:lpstr>
      <vt:lpstr>МИНИСТЕРСТВО НА ОБРАЗОВАНИЕТО И НАУКАТА ОУ „Христо Смирненски” с. Ореховица, общ. Д. Митрополия, обл. Плевен = = = = = = = = = = = = = = = = = = = = = = = = = = = = = = = = = = = = = = =  5859 с. Ореховица, пл. „Възраждане” № 1, тел.0879596804                                                                                                                     e-mail: ou_orehovitsa@abv.bg</vt:lpstr>
      <vt:lpstr>Съдържание</vt:lpstr>
      <vt:lpstr>Лични данни</vt:lpstr>
      <vt:lpstr>Презентация на PowerPoint</vt:lpstr>
      <vt:lpstr>Презентация на PowerPoint</vt:lpstr>
      <vt:lpstr>Презентация на PowerPoint</vt:lpstr>
      <vt:lpstr>Обучение </vt:lpstr>
      <vt:lpstr>Квалификации</vt:lpstr>
      <vt:lpstr>Презентация на PowerPoint</vt:lpstr>
      <vt:lpstr>Квалификации 2019 – 2020 г.</vt:lpstr>
      <vt:lpstr>Квалификации 2021 – 2022 г.</vt:lpstr>
      <vt:lpstr>Квалификации 2021 – 2022 г.</vt:lpstr>
      <vt:lpstr>Квалификации 2023 – 2024 г.</vt:lpstr>
      <vt:lpstr>Квалификации 2023 – 2024 г.</vt:lpstr>
      <vt:lpstr>Квалификации 2023 – 2024 г.</vt:lpstr>
      <vt:lpstr>Квалификации 2025 – 2026 г.</vt:lpstr>
      <vt:lpstr>Квалификации 2025 – 2026 г.</vt:lpstr>
      <vt:lpstr>Награди и грамоти</vt:lpstr>
      <vt:lpstr>Награди и грамоти</vt:lpstr>
      <vt:lpstr>Раздел 2: </vt:lpstr>
      <vt:lpstr>Хорариум:</vt:lpstr>
      <vt:lpstr>Хорариум:</vt:lpstr>
      <vt:lpstr>Презентация на PowerPoint</vt:lpstr>
      <vt:lpstr>Моите отговорности:</vt:lpstr>
      <vt:lpstr>Основни функции:</vt:lpstr>
      <vt:lpstr>Научно-методическа дейност:</vt:lpstr>
      <vt:lpstr>Оценяване на учениците:</vt:lpstr>
      <vt:lpstr> Раздел 3: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НА ОБРАЗОВАНИЕТО И НАУКАТА ОУ “Христо Смирненски” с. Ореховица, общ. Д. Митрополия, обл. Плевен </dc:title>
  <dc:creator>qnica</dc:creator>
  <cp:lastModifiedBy>Валя Драгова</cp:lastModifiedBy>
  <cp:revision>103</cp:revision>
  <dcterms:created xsi:type="dcterms:W3CDTF">2019-09-29T18:21:22Z</dcterms:created>
  <dcterms:modified xsi:type="dcterms:W3CDTF">2026-10-01T04:42:35Z</dcterms:modified>
</cp:coreProperties>
</file>