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Alegreya Sans" panose="020B0604020202020204" charset="0"/>
      <p:regular r:id="rId14"/>
    </p:embeddedFont>
    <p:embeddedFont>
      <p:font typeface="Alegreya Sans Bold" panose="020B0604020202020204" charset="0"/>
      <p:regular r:id="rId15"/>
    </p:embeddedFont>
    <p:embeddedFont>
      <p:font typeface="Alegreya Sans Medium" panose="020B0604020202020204" charset="0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ranienbaum" panose="020B0604020202020204" charset="0"/>
      <p:regular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8F0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>
            <a:extLst>
              <a:ext uri="{FF2B5EF4-FFF2-40B4-BE49-F238E27FC236}">
                <a16:creationId xmlns:a16="http://schemas.microsoft.com/office/drawing/2014/main" id="{A50F5FC9-339C-4856-89E8-102FFC8E0D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677C61A6-A298-4926-9CFB-563B395853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24EF2A-353B-40D1-B4B7-06599154C73E}" type="datetimeFigureOut">
              <a:rPr lang="bg-BG" smtClean="0"/>
              <a:t>13.10.2026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6671F046-824B-4935-926A-E270AD0746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bg-BG"/>
              <a:t>1</a:t>
            </a:r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1246C0EB-255C-4390-8499-8F58CF1AF2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095D3-FFB3-4AB7-A946-0B213AC8E5B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7531052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905487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Представяне на професионалното педагогическо портфолио на Лидия Илиева Николова, учител по математика в ОУ „Христо Смирненски“, с. Ореховица.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Преглед на съдържанието и осемте основни тематични раздела в педагогическото портфолио.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Лични и контактни данни на кандидата за бърза връзка и служебна проверка от комисията.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Хронология на придобитото средно и висше образование, както и педагогическата правоспособност като учител по математика с приложени официални документи.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Основни принципи в педагогическата работа: индивидуална подкрепа, взаимно уважение и ролята на математиката за логическото израстване на децата.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Споделяне на натрупания професионален опит във ВУИ „Христо Ботев“ – с. Подем и формираните ценности за работа с подрастващи.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Петте основни стълба на обучението по математика: понятия, логика, самостоятелност, увереност и практическа приложимост.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Балансирано съчетаване на класически педагогически методи със съвременни дигитални технологии и диференциран подход.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Шестстепенен последователен процес на организиране на урочната дейност: от учебната програма до обратната връзка и обобщението.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Обобщение на личната педагогическа мисия, финално послание за същността на математиката и благодарност към аудиторията.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ECE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80" y="1961753"/>
            <a:ext cx="6299042" cy="174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kern="100" spc="132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ПРОФЕСИОНАЛНО ПОРТФОЛИО · ∑ · Π · X²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780" y="2278682"/>
            <a:ext cx="6299042" cy="10881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8400" kern="100" spc="-84" dirty="0">
                <a:solidFill>
                  <a:srgbClr val="3A1636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Портфолио</a:t>
            </a:r>
            <a:endParaRPr lang="en-US" sz="8400" dirty="0"/>
          </a:p>
        </p:txBody>
      </p:sp>
      <p:sp>
        <p:nvSpPr>
          <p:cNvPr id="4" name="Text 2"/>
          <p:cNvSpPr/>
          <p:nvPr/>
        </p:nvSpPr>
        <p:spPr>
          <a:xfrm>
            <a:off x="812780" y="3472160"/>
            <a:ext cx="6299042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2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на Лидия Илиева Николова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12780" y="3984923"/>
            <a:ext cx="1574661" cy="31651"/>
          </a:xfrm>
          <a:prstGeom prst="roundRect">
            <a:avLst>
              <a:gd name="adj" fmla="val 49998"/>
            </a:avLst>
          </a:prstGeom>
          <a:solidFill>
            <a:srgbClr val="8E2F5C"/>
          </a:solidFill>
          <a:ln/>
        </p:spPr>
      </p:sp>
      <p:sp>
        <p:nvSpPr>
          <p:cNvPr id="6" name="Text 4"/>
          <p:cNvSpPr/>
          <p:nvPr/>
        </p:nvSpPr>
        <p:spPr>
          <a:xfrm>
            <a:off x="812780" y="4234160"/>
            <a:ext cx="6299042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b="1" dirty="0">
                <a:solidFill>
                  <a:srgbClr val="3A1636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Учител по математика, </a:t>
            </a:r>
            <a:r>
              <a:rPr lang="bg-BG" b="1" dirty="0">
                <a:solidFill>
                  <a:srgbClr val="3A1636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КМИТ</a:t>
            </a:r>
            <a:r>
              <a:rPr lang="en-US" b="1" dirty="0">
                <a:solidFill>
                  <a:srgbClr val="3A1636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 и физика в прогимназиален етап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12780" y="4681835"/>
            <a:ext cx="629904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50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ОУ „Христо Смирненски“ – село Ореховица</a:t>
            </a:r>
            <a:endParaRPr lang="en-US" sz="15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9011" y="1328043"/>
            <a:ext cx="3555911" cy="4201815"/>
          </a:xfrm>
          <a:prstGeom prst="rect">
            <a:avLst/>
          </a:prstGeom>
        </p:spPr>
      </p:pic>
      <p:sp>
        <p:nvSpPr>
          <p:cNvPr id="9" name="Правоъгълник 8">
            <a:extLst>
              <a:ext uri="{FF2B5EF4-FFF2-40B4-BE49-F238E27FC236}">
                <a16:creationId xmlns:a16="http://schemas.microsoft.com/office/drawing/2014/main" id="{0E92BEF9-74A0-452E-BF55-29E5BABFC3BC}"/>
              </a:ext>
            </a:extLst>
          </p:cNvPr>
          <p:cNvSpPr/>
          <p:nvPr/>
        </p:nvSpPr>
        <p:spPr>
          <a:xfrm>
            <a:off x="10999694" y="6472518"/>
            <a:ext cx="1192306" cy="385482"/>
          </a:xfrm>
          <a:prstGeom prst="rect">
            <a:avLst/>
          </a:prstGeom>
          <a:solidFill>
            <a:srgbClr val="ECE8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12780" y="877901"/>
            <a:ext cx="6603835" cy="41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100" spc="-30" dirty="0">
                <a:solidFill>
                  <a:srgbClr val="3A1636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Съдържание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780" y="1508423"/>
            <a:ext cx="1650859" cy="31651"/>
          </a:xfrm>
          <a:prstGeom prst="roundRect">
            <a:avLst>
              <a:gd name="adj" fmla="val 49998"/>
            </a:avLst>
          </a:prstGeom>
          <a:solidFill>
            <a:srgbClr val="A59AA3"/>
          </a:solidFill>
          <a:ln/>
        </p:spPr>
      </p:sp>
      <p:sp>
        <p:nvSpPr>
          <p:cNvPr id="5" name="Text 3"/>
          <p:cNvSpPr/>
          <p:nvPr/>
        </p:nvSpPr>
        <p:spPr>
          <a:xfrm>
            <a:off x="812780" y="1930698"/>
            <a:ext cx="682806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12998" y="1905298"/>
            <a:ext cx="4862689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Лични данни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812780" y="2498328"/>
            <a:ext cx="705328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35520" y="2472928"/>
            <a:ext cx="4840166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Образование и професионална квалификация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5875687" y="2501900"/>
            <a:ext cx="1540829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12000"/>
              </a:lnSpc>
              <a:buNone/>
            </a:pP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812780" y="3065959"/>
            <a:ext cx="697193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27384" y="3040559"/>
            <a:ext cx="4848302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Професионално представяне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812780" y="3633589"/>
            <a:ext cx="71187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42068" y="3608189"/>
            <a:ext cx="4833618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Професионален опит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5875687" y="3637161"/>
            <a:ext cx="1540829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12000"/>
              </a:lnSpc>
              <a:buNone/>
            </a:pP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12780" y="4201319"/>
            <a:ext cx="69739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5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27583" y="4175919"/>
            <a:ext cx="4848104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Цели и задачи на обучението по математика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5875687" y="4204891"/>
            <a:ext cx="1540829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12000"/>
              </a:lnSpc>
              <a:buNone/>
            </a:pP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812780" y="4769048"/>
            <a:ext cx="70780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6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38001" y="4743648"/>
            <a:ext cx="4837686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Методи и подходи на преподаване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5875687" y="4772620"/>
            <a:ext cx="1540829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12000"/>
              </a:lnSpc>
              <a:buNone/>
            </a:pP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812780" y="5336778"/>
            <a:ext cx="69739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7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27583" y="5311378"/>
            <a:ext cx="4848104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Планиране и организиране на учебния процес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5875687" y="5340350"/>
            <a:ext cx="1540829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12000"/>
              </a:lnSpc>
              <a:buNone/>
            </a:pP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812780" y="5904508"/>
            <a:ext cx="709793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6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8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039985" y="5879108"/>
            <a:ext cx="4835702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Заключение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5875687" y="5908080"/>
            <a:ext cx="1540829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12000"/>
              </a:lnSpc>
              <a:buNone/>
            </a:pPr>
            <a:endParaRPr lang="en-US" sz="1250" dirty="0"/>
          </a:p>
        </p:txBody>
      </p:sp>
      <p:pic>
        <p:nvPicPr>
          <p:cNvPr id="2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765" y="3132733"/>
            <a:ext cx="2793930" cy="3725267"/>
          </a:xfrm>
          <a:prstGeom prst="rect">
            <a:avLst/>
          </a:prstGeom>
        </p:spPr>
      </p:pic>
      <p:sp>
        <p:nvSpPr>
          <p:cNvPr id="30" name="Shape 27"/>
          <p:cNvSpPr/>
          <p:nvPr/>
        </p:nvSpPr>
        <p:spPr>
          <a:xfrm>
            <a:off x="812780" y="2318941"/>
            <a:ext cx="6603835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31" name="Shape 28"/>
          <p:cNvSpPr/>
          <p:nvPr/>
        </p:nvSpPr>
        <p:spPr>
          <a:xfrm>
            <a:off x="812780" y="2886571"/>
            <a:ext cx="6603835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32" name="Shape 29"/>
          <p:cNvSpPr/>
          <p:nvPr/>
        </p:nvSpPr>
        <p:spPr>
          <a:xfrm>
            <a:off x="812780" y="3454202"/>
            <a:ext cx="6603835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33" name="Shape 30"/>
          <p:cNvSpPr/>
          <p:nvPr/>
        </p:nvSpPr>
        <p:spPr>
          <a:xfrm>
            <a:off x="812780" y="4021931"/>
            <a:ext cx="6603835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34" name="Shape 31"/>
          <p:cNvSpPr/>
          <p:nvPr/>
        </p:nvSpPr>
        <p:spPr>
          <a:xfrm>
            <a:off x="812780" y="4589661"/>
            <a:ext cx="6603835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35" name="Shape 32"/>
          <p:cNvSpPr/>
          <p:nvPr/>
        </p:nvSpPr>
        <p:spPr>
          <a:xfrm>
            <a:off x="812780" y="5157391"/>
            <a:ext cx="6603835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36" name="Shape 33"/>
          <p:cNvSpPr/>
          <p:nvPr/>
        </p:nvSpPr>
        <p:spPr>
          <a:xfrm>
            <a:off x="812780" y="5725120"/>
            <a:ext cx="6603835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37" name="Правоъгълник 36">
            <a:extLst>
              <a:ext uri="{FF2B5EF4-FFF2-40B4-BE49-F238E27FC236}">
                <a16:creationId xmlns:a16="http://schemas.microsoft.com/office/drawing/2014/main" id="{FF6B462C-4CD2-4DE2-821B-F43593271EB9}"/>
              </a:ext>
            </a:extLst>
          </p:cNvPr>
          <p:cNvSpPr/>
          <p:nvPr/>
        </p:nvSpPr>
        <p:spPr>
          <a:xfrm>
            <a:off x="10999694" y="6589058"/>
            <a:ext cx="1192306" cy="268941"/>
          </a:xfrm>
          <a:prstGeom prst="rect">
            <a:avLst/>
          </a:prstGeom>
          <a:solidFill>
            <a:srgbClr val="ECE8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0879" y="1063056"/>
            <a:ext cx="6705432" cy="174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780" y="1282118"/>
            <a:ext cx="6299042" cy="41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100" spc="-30" dirty="0">
                <a:solidFill>
                  <a:srgbClr val="3A1636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Лични данни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780" y="1912640"/>
            <a:ext cx="1574661" cy="31651"/>
          </a:xfrm>
          <a:prstGeom prst="roundRect">
            <a:avLst>
              <a:gd name="adj" fmla="val 49998"/>
            </a:avLst>
          </a:prstGeom>
          <a:solidFill>
            <a:srgbClr val="A59AA3"/>
          </a:solidFill>
          <a:ln/>
        </p:spPr>
      </p:sp>
      <p:sp>
        <p:nvSpPr>
          <p:cNvPr id="5" name="Text 3"/>
          <p:cNvSpPr/>
          <p:nvPr/>
        </p:nvSpPr>
        <p:spPr>
          <a:xfrm>
            <a:off x="812780" y="2314277"/>
            <a:ext cx="629904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8E2F5C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ТРИТЕ ИМЕНА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812780" y="2700040"/>
            <a:ext cx="6299042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00" dirty="0">
                <a:solidFill>
                  <a:srgbClr val="8E2F5C"/>
                </a:solidFill>
                <a:latin typeface="Times New Roman" panose="02020603050405020304" pitchFamily="18" charset="0"/>
                <a:ea typeface="Alegreya Sans Medium" pitchFamily="34" charset="-122"/>
                <a:cs typeface="Times New Roman" panose="02020603050405020304" pitchFamily="18" charset="0"/>
              </a:rPr>
              <a:t>Лидия Илиева Николова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12780" y="3277195"/>
            <a:ext cx="629904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8E2F5C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ДАТА НА РАЖДАНЕ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12780" y="3602633"/>
            <a:ext cx="6299042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dirty="0">
                <a:solidFill>
                  <a:srgbClr val="3A1636"/>
                </a:solidFill>
                <a:latin typeface="Times New Roman" panose="02020603050405020304" pitchFamily="18" charset="0"/>
                <a:ea typeface="Alegreya Sans" pitchFamily="34" charset="-122"/>
                <a:cs typeface="Times New Roman" panose="02020603050405020304" pitchFamily="18" charset="0"/>
              </a:rPr>
              <a:t>23.08.1985 г.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12780" y="4183658"/>
            <a:ext cx="629904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8E2F5C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МЕСТОЖИВЕЕНЕ И АДРЕС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12780" y="4509095"/>
            <a:ext cx="6299042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dirty="0">
                <a:solidFill>
                  <a:srgbClr val="3A1636"/>
                </a:solidFill>
                <a:latin typeface="Times New Roman" panose="02020603050405020304" pitchFamily="18" charset="0"/>
                <a:ea typeface="Alegreya Sans" pitchFamily="34" charset="-122"/>
                <a:cs typeface="Times New Roman" panose="02020603050405020304" pitchFamily="18" charset="0"/>
              </a:rPr>
              <a:t>гр. Плевен, ул. „Асен Златаров“ 82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12780" y="5090120"/>
            <a:ext cx="629904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8E2F5C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ЕЛЕКТРОННА ПОЩА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12780" y="5415558"/>
            <a:ext cx="6299042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600" dirty="0">
                <a:solidFill>
                  <a:srgbClr val="3A1636"/>
                </a:solidFill>
                <a:latin typeface="Times New Roman" panose="02020603050405020304" pitchFamily="18" charset="0"/>
                <a:ea typeface="Alegreya Sans" pitchFamily="34" charset="-122"/>
                <a:cs typeface="Times New Roman" panose="02020603050405020304" pitchFamily="18" charset="0"/>
              </a:rPr>
              <a:t>lidiq.1985@abv.bg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000800" y="1206500"/>
            <a:ext cx="3581310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000800" y="1697038"/>
            <a:ext cx="3301917" cy="647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5000"/>
              </a:lnSpc>
              <a:buNone/>
            </a:pPr>
            <a:endParaRPr lang="en-US" sz="5000" dirty="0"/>
          </a:p>
        </p:txBody>
      </p:sp>
      <p:sp>
        <p:nvSpPr>
          <p:cNvPr id="17" name="Text 15"/>
          <p:cNvSpPr/>
          <p:nvPr/>
        </p:nvSpPr>
        <p:spPr>
          <a:xfrm>
            <a:off x="8000800" y="2492375"/>
            <a:ext cx="3581310" cy="174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000800" y="2778125"/>
            <a:ext cx="3301917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endParaRPr lang="en-US" sz="150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541" y="3354388"/>
            <a:ext cx="2868465" cy="2868537"/>
          </a:xfrm>
          <a:prstGeom prst="rect">
            <a:avLst/>
          </a:prstGeom>
        </p:spPr>
      </p:pic>
      <p:sp>
        <p:nvSpPr>
          <p:cNvPr id="20" name="Shape 17"/>
          <p:cNvSpPr/>
          <p:nvPr/>
        </p:nvSpPr>
        <p:spPr>
          <a:xfrm>
            <a:off x="812780" y="3118445"/>
            <a:ext cx="6299042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21" name="Shape 18"/>
          <p:cNvSpPr/>
          <p:nvPr/>
        </p:nvSpPr>
        <p:spPr>
          <a:xfrm>
            <a:off x="812780" y="4024908"/>
            <a:ext cx="6299042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22" name="Shape 19"/>
          <p:cNvSpPr/>
          <p:nvPr/>
        </p:nvSpPr>
        <p:spPr>
          <a:xfrm>
            <a:off x="812780" y="4931370"/>
            <a:ext cx="6299042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23" name="Правоъгълник 22">
            <a:extLst>
              <a:ext uri="{FF2B5EF4-FFF2-40B4-BE49-F238E27FC236}">
                <a16:creationId xmlns:a16="http://schemas.microsoft.com/office/drawing/2014/main" id="{E01C27B5-FA8A-4765-B138-DFA661B41C1D}"/>
              </a:ext>
            </a:extLst>
          </p:cNvPr>
          <p:cNvSpPr/>
          <p:nvPr/>
        </p:nvSpPr>
        <p:spPr>
          <a:xfrm>
            <a:off x="10999694" y="6472518"/>
            <a:ext cx="1192306" cy="385482"/>
          </a:xfrm>
          <a:prstGeom prst="rect">
            <a:avLst/>
          </a:prstGeom>
          <a:solidFill>
            <a:srgbClr val="ECE8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11182" y="770201"/>
            <a:ext cx="8076998" cy="405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950" kern="100" spc="-30" dirty="0">
                <a:solidFill>
                  <a:srgbClr val="3A1636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Образователна и професионална квалификация</a:t>
            </a:r>
            <a:endParaRPr lang="en-US" sz="2950" dirty="0"/>
          </a:p>
        </p:txBody>
      </p:sp>
      <p:sp>
        <p:nvSpPr>
          <p:cNvPr id="4" name="Shape 2"/>
          <p:cNvSpPr/>
          <p:nvPr/>
        </p:nvSpPr>
        <p:spPr>
          <a:xfrm>
            <a:off x="711182" y="1390154"/>
            <a:ext cx="2019249" cy="19050"/>
          </a:xfrm>
          <a:prstGeom prst="roundRect">
            <a:avLst>
              <a:gd name="adj" fmla="val 49999"/>
            </a:avLst>
          </a:prstGeom>
          <a:solidFill>
            <a:srgbClr val="A59AA3"/>
          </a:solidFill>
          <a:ln/>
        </p:spPr>
      </p:sp>
      <p:sp>
        <p:nvSpPr>
          <p:cNvPr id="5" name="Text 3"/>
          <p:cNvSpPr/>
          <p:nvPr/>
        </p:nvSpPr>
        <p:spPr>
          <a:xfrm>
            <a:off x="711181" y="1760835"/>
            <a:ext cx="5843541" cy="171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bg-BG" sz="1200" kern="100" spc="130" dirty="0">
                <a:solidFill>
                  <a:srgbClr val="8E2F5C"/>
                </a:solidFill>
                <a:latin typeface="Arial" panose="020B0604020202020204" pitchFamily="34" charset="0"/>
                <a:ea typeface="Alegreya Sans Medium" pitchFamily="34" charset="-122"/>
                <a:cs typeface="Arial" panose="020B0604020202020204" pitchFamily="34" charset="0"/>
              </a:rPr>
              <a:t>1999-2004г.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11182" y="2006501"/>
            <a:ext cx="5843541" cy="268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Средно образование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11182" y="2406848"/>
            <a:ext cx="5843541" cy="269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Професионална гимназия по облекло и текстил – гр. Плевен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11182" y="3157637"/>
            <a:ext cx="5843541" cy="1718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bg-BG" sz="1200" kern="100" spc="130" dirty="0">
                <a:solidFill>
                  <a:srgbClr val="8E2F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2005-2010г.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11182" y="3403302"/>
            <a:ext cx="5843541" cy="268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Висше образование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1182" y="3803650"/>
            <a:ext cx="5843541" cy="539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Технически университет – гр. София</a:t>
            </a:r>
            <a:endParaRPr lang="en-US" sz="150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Специалност – Текстилна техника и технологии</a:t>
            </a:r>
            <a:endParaRPr lang="en-US" sz="1500" b="1" dirty="0"/>
          </a:p>
        </p:txBody>
      </p:sp>
      <p:sp>
        <p:nvSpPr>
          <p:cNvPr id="11" name="Text 9"/>
          <p:cNvSpPr/>
          <p:nvPr/>
        </p:nvSpPr>
        <p:spPr>
          <a:xfrm>
            <a:off x="711182" y="4830961"/>
            <a:ext cx="5843541" cy="509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spcAft>
                <a:spcPts val="1300"/>
              </a:spcAft>
              <a:buNone/>
            </a:pPr>
            <a:r>
              <a:rPr lang="en-US" sz="1200" kern="100" spc="130" dirty="0">
                <a:solidFill>
                  <a:srgbClr val="660033"/>
                </a:solidFill>
                <a:latin typeface="Arial" panose="020B0604020202020204" pitchFamily="34" charset="0"/>
                <a:ea typeface="Alegreya Sans Medium" pitchFamily="34" charset="-122"/>
                <a:cs typeface="Arial" panose="020B0604020202020204" pitchFamily="34" charset="0"/>
              </a:rPr>
              <a:t>2025 – 2026</a:t>
            </a:r>
            <a:r>
              <a:rPr lang="bg-BG" sz="1200" kern="100" spc="130" dirty="0">
                <a:solidFill>
                  <a:srgbClr val="660033"/>
                </a:solidFill>
                <a:latin typeface="Arial" panose="020B0604020202020204" pitchFamily="34" charset="0"/>
                <a:ea typeface="Alegreya Sans Medium" pitchFamily="34" charset="-122"/>
                <a:cs typeface="Arial" panose="020B0604020202020204" pitchFamily="34" charset="0"/>
              </a:rPr>
              <a:t>г</a:t>
            </a:r>
            <a:r>
              <a:rPr lang="en-US" sz="1200" kern="100" spc="130" dirty="0">
                <a:solidFill>
                  <a:srgbClr val="660033"/>
                </a:solidFill>
                <a:latin typeface="Arial" panose="020B0604020202020204" pitchFamily="34" charset="0"/>
                <a:ea typeface="Alegreya Sans Medium" pitchFamily="34" charset="-122"/>
                <a:cs typeface="Arial" panose="020B0604020202020204" pitchFamily="34" charset="0"/>
              </a:rPr>
              <a:t>.</a:t>
            </a:r>
            <a:endParaRPr lang="en-US" sz="1200" dirty="0">
              <a:solidFill>
                <a:srgbClr val="6600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sz="1100" kern="100" spc="13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КВАЛИФИКАЦИЯ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11182" y="5414566"/>
            <a:ext cx="5843541" cy="2680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Професионална квалификация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11182" y="5814913"/>
            <a:ext cx="5843541" cy="539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Великотърновски университет „Св. Св. Кирил и Методий“</a:t>
            </a:r>
            <a:endParaRPr lang="en-US" sz="1500" dirty="0"/>
          </a:p>
          <a:p>
            <a:pPr marL="0" indent="0" algn="l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3A1636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Учител по математика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011812" y="2975372"/>
            <a:ext cx="2158053" cy="2083792"/>
          </a:xfrm>
          <a:prstGeom prst="rect">
            <a:avLst/>
          </a:prstGeom>
          <a:solidFill>
            <a:srgbClr val="D5CEE0"/>
          </a:solidFill>
          <a:ln/>
        </p:spPr>
      </p:sp>
      <p:sp>
        <p:nvSpPr>
          <p:cNvPr id="15" name="Shape 13"/>
          <p:cNvSpPr/>
          <p:nvPr/>
        </p:nvSpPr>
        <p:spPr>
          <a:xfrm>
            <a:off x="7011812" y="2975372"/>
            <a:ext cx="2158053" cy="19050"/>
          </a:xfrm>
          <a:prstGeom prst="rect">
            <a:avLst/>
          </a:prstGeom>
          <a:solidFill>
            <a:srgbClr val="3A1636"/>
          </a:solidFill>
          <a:ln/>
        </p:spPr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2611" y="3045222"/>
            <a:ext cx="2031949" cy="1678384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7011812" y="4797425"/>
            <a:ext cx="2158053" cy="210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3000"/>
              </a:lnSpc>
              <a:buNone/>
            </a:pPr>
            <a:r>
              <a:rPr lang="en-US" sz="125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Диплома ТУ – София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9145359" y="4390693"/>
            <a:ext cx="2158152" cy="2083792"/>
          </a:xfrm>
          <a:prstGeom prst="rect">
            <a:avLst/>
          </a:prstGeom>
          <a:solidFill>
            <a:srgbClr val="D5CEE0"/>
          </a:solidFill>
          <a:ln/>
        </p:spPr>
      </p:sp>
      <p:sp>
        <p:nvSpPr>
          <p:cNvPr id="19" name="Shape 16"/>
          <p:cNvSpPr/>
          <p:nvPr/>
        </p:nvSpPr>
        <p:spPr>
          <a:xfrm>
            <a:off x="9169865" y="4371643"/>
            <a:ext cx="2158152" cy="19050"/>
          </a:xfrm>
          <a:prstGeom prst="rect">
            <a:avLst/>
          </a:prstGeom>
          <a:solidFill>
            <a:srgbClr val="3A1636"/>
          </a:solidFill>
          <a:ln/>
        </p:spPr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8460" y="4957442"/>
            <a:ext cx="2031949" cy="147707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9322261" y="4596110"/>
            <a:ext cx="2158152" cy="2109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3000"/>
              </a:lnSpc>
              <a:buNone/>
            </a:pPr>
            <a:r>
              <a:rPr lang="en-US" sz="125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Свидетелство ВТУ</a:t>
            </a:r>
            <a:endParaRPr lang="en-US" sz="1250" dirty="0"/>
          </a:p>
        </p:txBody>
      </p:sp>
      <p:sp>
        <p:nvSpPr>
          <p:cNvPr id="22" name="Shape 18"/>
          <p:cNvSpPr/>
          <p:nvPr/>
        </p:nvSpPr>
        <p:spPr>
          <a:xfrm>
            <a:off x="711182" y="3024287"/>
            <a:ext cx="5843541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23" name="Shape 19"/>
          <p:cNvSpPr/>
          <p:nvPr/>
        </p:nvSpPr>
        <p:spPr>
          <a:xfrm>
            <a:off x="711182" y="4697611"/>
            <a:ext cx="5843541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24" name="Правоъгълник 23">
            <a:extLst>
              <a:ext uri="{FF2B5EF4-FFF2-40B4-BE49-F238E27FC236}">
                <a16:creationId xmlns:a16="http://schemas.microsoft.com/office/drawing/2014/main" id="{DF68E0E1-45A2-4147-BAB6-F2AEB0C101E2}"/>
              </a:ext>
            </a:extLst>
          </p:cNvPr>
          <p:cNvSpPr/>
          <p:nvPr/>
        </p:nvSpPr>
        <p:spPr>
          <a:xfrm>
            <a:off x="10999694" y="6472518"/>
            <a:ext cx="1192306" cy="385482"/>
          </a:xfrm>
          <a:prstGeom prst="rect">
            <a:avLst/>
          </a:prstGeom>
          <a:solidFill>
            <a:srgbClr val="ECE8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11182" y="827101"/>
            <a:ext cx="7538452" cy="41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100" spc="-30" dirty="0">
                <a:solidFill>
                  <a:srgbClr val="3A1636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Педагогическа философия и представяне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11182" y="1457623"/>
            <a:ext cx="1884613" cy="31651"/>
          </a:xfrm>
          <a:prstGeom prst="roundRect">
            <a:avLst>
              <a:gd name="adj" fmla="val 49998"/>
            </a:avLst>
          </a:prstGeom>
          <a:solidFill>
            <a:srgbClr val="A59AA3"/>
          </a:solidFill>
          <a:ln/>
        </p:spPr>
      </p:sp>
      <p:sp>
        <p:nvSpPr>
          <p:cNvPr id="5" name="Text 3"/>
          <p:cNvSpPr/>
          <p:nvPr/>
        </p:nvSpPr>
        <p:spPr>
          <a:xfrm>
            <a:off x="9389828" y="1321098"/>
            <a:ext cx="209058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„Логика, постоянство и увереност“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711182" y="1738610"/>
            <a:ext cx="5156071" cy="4611390"/>
          </a:xfrm>
          <a:prstGeom prst="rect">
            <a:avLst/>
          </a:prstGeom>
          <a:solidFill>
            <a:srgbClr val="ECE8F0"/>
          </a:solidFill>
          <a:ln/>
        </p:spPr>
      </p:sp>
      <p:sp>
        <p:nvSpPr>
          <p:cNvPr id="7" name="Shape 5"/>
          <p:cNvSpPr/>
          <p:nvPr/>
        </p:nvSpPr>
        <p:spPr>
          <a:xfrm>
            <a:off x="711182" y="1738610"/>
            <a:ext cx="5156071" cy="38100"/>
          </a:xfrm>
          <a:prstGeom prst="rect">
            <a:avLst/>
          </a:prstGeom>
          <a:solidFill>
            <a:srgbClr val="3A1636"/>
          </a:solidFill>
          <a:ln/>
        </p:spPr>
      </p:sp>
      <p:sp>
        <p:nvSpPr>
          <p:cNvPr id="8" name="Text 6"/>
          <p:cNvSpPr/>
          <p:nvPr/>
        </p:nvSpPr>
        <p:spPr>
          <a:xfrm>
            <a:off x="1015975" y="2056110"/>
            <a:ext cx="4851279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015975" y="2503785"/>
            <a:ext cx="4546486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dirty="0">
                <a:solidFill>
                  <a:srgbClr val="3A1636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Професионално представяне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15975" y="2960985"/>
            <a:ext cx="4546486" cy="2708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850"/>
              </a:spcAft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В професионалната си дейност се стремя да създам спокойна, подкрепяща образователна среда, в която всеки ученик има възможност да развива своите знания и умения.</a:t>
            </a:r>
            <a:endParaRPr lang="en-US" sz="1500" dirty="0"/>
          </a:p>
          <a:p>
            <a:pPr marL="0" indent="0" algn="l">
              <a:lnSpc>
                <a:spcPct val="121000"/>
              </a:lnSpc>
              <a:spcAft>
                <a:spcPts val="850"/>
              </a:spcAft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Вярвам, че математиката развива логическото мислене, последователността и способността за решаване на проблеми.</a:t>
            </a:r>
            <a:endParaRPr lang="en-US" sz="15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Моята цел е да насърчавам любознателността и увереността на учениците.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324442" y="1795030"/>
            <a:ext cx="5156071" cy="4611390"/>
          </a:xfrm>
          <a:prstGeom prst="rect">
            <a:avLst/>
          </a:prstGeom>
          <a:solidFill>
            <a:srgbClr val="ECE8F0"/>
          </a:solidFill>
          <a:ln/>
        </p:spPr>
      </p:sp>
      <p:sp>
        <p:nvSpPr>
          <p:cNvPr id="12" name="Shape 10"/>
          <p:cNvSpPr/>
          <p:nvPr/>
        </p:nvSpPr>
        <p:spPr>
          <a:xfrm>
            <a:off x="6324442" y="1738610"/>
            <a:ext cx="5156071" cy="38100"/>
          </a:xfrm>
          <a:prstGeom prst="rect">
            <a:avLst/>
          </a:prstGeom>
          <a:solidFill>
            <a:srgbClr val="8E2F5C"/>
          </a:solidFill>
          <a:ln/>
        </p:spPr>
      </p:sp>
      <p:sp>
        <p:nvSpPr>
          <p:cNvPr id="13" name="Text 11"/>
          <p:cNvSpPr/>
          <p:nvPr/>
        </p:nvSpPr>
        <p:spPr>
          <a:xfrm>
            <a:off x="6629234" y="2056110"/>
            <a:ext cx="4851279" cy="276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629234" y="2503785"/>
            <a:ext cx="4546486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dirty="0">
                <a:solidFill>
                  <a:srgbClr val="3A1636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Моята педагогическа философия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629234" y="2960985"/>
            <a:ext cx="4546486" cy="3095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850"/>
              </a:spcAft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Вярвам, че всеки ученик има потенциал да учи и да се развива.</a:t>
            </a:r>
            <a:endParaRPr lang="en-US" sz="1500" dirty="0"/>
          </a:p>
          <a:p>
            <a:pPr marL="0" indent="0" algn="l">
              <a:lnSpc>
                <a:spcPct val="121000"/>
              </a:lnSpc>
              <a:spcAft>
                <a:spcPts val="850"/>
              </a:spcAft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За мен добрият учител не само предава знания, но и мотивира, подкрепя и насърчава учениците да вярват в собствените си възможности.</a:t>
            </a:r>
            <a:endParaRPr lang="en-US" sz="1500" dirty="0"/>
          </a:p>
          <a:p>
            <a:pPr marL="0" indent="0" algn="l">
              <a:lnSpc>
                <a:spcPct val="121000"/>
              </a:lnSpc>
              <a:spcAft>
                <a:spcPts val="850"/>
              </a:spcAft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Стремя се да изграждам отношения, основани на взаимно уважение, доверие и отговорност.</a:t>
            </a:r>
            <a:endParaRPr lang="en-US" sz="15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Смятам, че положителната учебна среда е важна предпоставка за постигането на добри образователни резултати.</a:t>
            </a:r>
            <a:endParaRPr lang="en-US" sz="1500" dirty="0"/>
          </a:p>
        </p:txBody>
      </p:sp>
      <p:sp>
        <p:nvSpPr>
          <p:cNvPr id="16" name="Правоъгълник 15">
            <a:extLst>
              <a:ext uri="{FF2B5EF4-FFF2-40B4-BE49-F238E27FC236}">
                <a16:creationId xmlns:a16="http://schemas.microsoft.com/office/drawing/2014/main" id="{715A0582-80DB-4165-99C2-312752201FD4}"/>
              </a:ext>
            </a:extLst>
          </p:cNvPr>
          <p:cNvSpPr/>
          <p:nvPr/>
        </p:nvSpPr>
        <p:spPr>
          <a:xfrm>
            <a:off x="10999694" y="6472518"/>
            <a:ext cx="1192306" cy="385482"/>
          </a:xfrm>
          <a:prstGeom prst="rect">
            <a:avLst/>
          </a:prstGeom>
          <a:solidFill>
            <a:srgbClr val="ECE8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12780" y="957872"/>
            <a:ext cx="6349841" cy="41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100" spc="-30" dirty="0">
                <a:solidFill>
                  <a:srgbClr val="3A1636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Професионален опит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780" y="1588393"/>
            <a:ext cx="1587460" cy="31651"/>
          </a:xfrm>
          <a:prstGeom prst="roundRect">
            <a:avLst>
              <a:gd name="adj" fmla="val 49998"/>
            </a:avLst>
          </a:prstGeom>
          <a:solidFill>
            <a:srgbClr val="A59AA3"/>
          </a:solidFill>
          <a:ln/>
        </p:spPr>
      </p:sp>
      <p:sp>
        <p:nvSpPr>
          <p:cNvPr id="5" name="Text 3"/>
          <p:cNvSpPr/>
          <p:nvPr/>
        </p:nvSpPr>
        <p:spPr>
          <a:xfrm>
            <a:off x="812780" y="1837630"/>
            <a:ext cx="6349841" cy="4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В продължение на една учебна година (2025-2026 г.) работих във </a:t>
            </a:r>
            <a:r>
              <a:rPr lang="en-US" sz="1500" b="1" dirty="0">
                <a:solidFill>
                  <a:srgbClr val="3A1636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ВУИ „Христо Ботев“ – с. Подем</a:t>
            </a: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, като учител по практика, специалност „Текстилна техника и технологии“. Този период беше изключително ценен за мен в професионален план.</a:t>
            </a:r>
            <a:endParaRPr lang="en-US" sz="1500" dirty="0"/>
          </a:p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Опитът ми показа, че учителската професия не се изразява единствено в предаване на знания и умения, а и в изграждане на доверие, в насърчаването на доброто и в даването на възможност на всеки ученик да открие своите силни страни.</a:t>
            </a:r>
            <a:endParaRPr lang="en-US" sz="1500" dirty="0"/>
          </a:p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Всеки ученик има своя лична история, своите потребности, страхове и надежди. Това ме накара да осъзная колко важно е към всяко дете да се подхожда с внимание и вяра в неговите възможности.</a:t>
            </a:r>
            <a:endParaRPr lang="en-US" sz="15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Вярвам, че с постоянство, човечност и подкрепа можем да помогнем на децата да повярват в себе си, да преодолеят трудностите и да открият нови възможности за своето развитие.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24602" y="1858963"/>
            <a:ext cx="3403515" cy="647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5000"/>
              </a:lnSpc>
              <a:buNone/>
            </a:pPr>
            <a:endParaRPr lang="en-US" sz="5000" dirty="0"/>
          </a:p>
        </p:txBody>
      </p:sp>
      <p:sp>
        <p:nvSpPr>
          <p:cNvPr id="10" name="Text 8"/>
          <p:cNvSpPr/>
          <p:nvPr/>
        </p:nvSpPr>
        <p:spPr>
          <a:xfrm>
            <a:off x="7924602" y="2654300"/>
            <a:ext cx="3657509" cy="174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924602" y="2940050"/>
            <a:ext cx="340351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Успехът се гради върху лично отношение към всяко дете и упорита обща работа.</a:t>
            </a:r>
            <a:endParaRPr lang="en-US" sz="125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8773" y="3600450"/>
            <a:ext cx="2031949" cy="2032000"/>
          </a:xfrm>
          <a:prstGeom prst="rect">
            <a:avLst/>
          </a:prstGeom>
        </p:spPr>
      </p:pic>
      <p:sp>
        <p:nvSpPr>
          <p:cNvPr id="13" name="Правоъгълник 12">
            <a:extLst>
              <a:ext uri="{FF2B5EF4-FFF2-40B4-BE49-F238E27FC236}">
                <a16:creationId xmlns:a16="http://schemas.microsoft.com/office/drawing/2014/main" id="{3B2F042B-1795-41E4-A7A4-B363363CC163}"/>
              </a:ext>
            </a:extLst>
          </p:cNvPr>
          <p:cNvSpPr/>
          <p:nvPr/>
        </p:nvSpPr>
        <p:spPr>
          <a:xfrm>
            <a:off x="10999694" y="6472518"/>
            <a:ext cx="1192306" cy="385482"/>
          </a:xfrm>
          <a:prstGeom prst="rect">
            <a:avLst/>
          </a:prstGeom>
          <a:solidFill>
            <a:srgbClr val="ECE8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11182" y="827101"/>
            <a:ext cx="10769331" cy="41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100" spc="-30" dirty="0">
                <a:solidFill>
                  <a:srgbClr val="3A1636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Цели и задачи на обучението по математика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11182" y="1457623"/>
            <a:ext cx="2692333" cy="31651"/>
          </a:xfrm>
          <a:prstGeom prst="roundRect">
            <a:avLst>
              <a:gd name="adj" fmla="val 49998"/>
            </a:avLst>
          </a:prstGeom>
          <a:solidFill>
            <a:srgbClr val="A59AA3"/>
          </a:solidFill>
          <a:ln/>
        </p:spPr>
      </p:sp>
      <p:sp>
        <p:nvSpPr>
          <p:cNvPr id="5" name="Text 3"/>
          <p:cNvSpPr/>
          <p:nvPr/>
        </p:nvSpPr>
        <p:spPr>
          <a:xfrm>
            <a:off x="711182" y="1706860"/>
            <a:ext cx="11378915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Основни цели в моята работа са: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711182" y="2092623"/>
            <a:ext cx="1910012" cy="4276427"/>
          </a:xfrm>
          <a:prstGeom prst="rect">
            <a:avLst/>
          </a:prstGeom>
          <a:solidFill>
            <a:srgbClr val="ECE8F0"/>
          </a:solidFill>
          <a:ln/>
        </p:spPr>
      </p:sp>
      <p:sp>
        <p:nvSpPr>
          <p:cNvPr id="7" name="Shape 5"/>
          <p:cNvSpPr/>
          <p:nvPr/>
        </p:nvSpPr>
        <p:spPr>
          <a:xfrm>
            <a:off x="711182" y="2073573"/>
            <a:ext cx="1910012" cy="19050"/>
          </a:xfrm>
          <a:prstGeom prst="rect">
            <a:avLst/>
          </a:prstGeom>
          <a:solidFill>
            <a:srgbClr val="3A1636"/>
          </a:solidFill>
          <a:ln/>
        </p:spPr>
      </p:sp>
      <p:sp>
        <p:nvSpPr>
          <p:cNvPr id="8" name="Text 6"/>
          <p:cNvSpPr/>
          <p:nvPr/>
        </p:nvSpPr>
        <p:spPr>
          <a:xfrm>
            <a:off x="939776" y="2364085"/>
            <a:ext cx="1452824" cy="647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5000" kern="100" spc="-75" dirty="0">
                <a:solidFill>
                  <a:srgbClr val="8E2F5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01</a:t>
            </a:r>
            <a:endParaRPr lang="en-US" sz="5000" dirty="0"/>
          </a:p>
        </p:txBody>
      </p:sp>
      <p:sp>
        <p:nvSpPr>
          <p:cNvPr id="9" name="Text 7"/>
          <p:cNvSpPr/>
          <p:nvPr/>
        </p:nvSpPr>
        <p:spPr>
          <a:xfrm>
            <a:off x="939776" y="3080048"/>
            <a:ext cx="1452824" cy="544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3A1636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Понятия и правила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939776" y="3761284"/>
            <a:ext cx="1452824" cy="10715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40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Усвояване и прилагане на основни математически понятия, правила, знания и умения.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2925888" y="2073573"/>
            <a:ext cx="1910112" cy="4276427"/>
          </a:xfrm>
          <a:prstGeom prst="rect">
            <a:avLst/>
          </a:prstGeom>
          <a:solidFill>
            <a:srgbClr val="ECE8F0"/>
          </a:solidFill>
          <a:ln/>
        </p:spPr>
      </p:sp>
      <p:sp>
        <p:nvSpPr>
          <p:cNvPr id="12" name="Shape 10"/>
          <p:cNvSpPr/>
          <p:nvPr/>
        </p:nvSpPr>
        <p:spPr>
          <a:xfrm>
            <a:off x="2925888" y="2073573"/>
            <a:ext cx="1910112" cy="19050"/>
          </a:xfrm>
          <a:prstGeom prst="rect">
            <a:avLst/>
          </a:prstGeom>
          <a:solidFill>
            <a:srgbClr val="3A1636"/>
          </a:solidFill>
          <a:ln/>
        </p:spPr>
      </p:sp>
      <p:sp>
        <p:nvSpPr>
          <p:cNvPr id="13" name="Text 11"/>
          <p:cNvSpPr/>
          <p:nvPr/>
        </p:nvSpPr>
        <p:spPr>
          <a:xfrm>
            <a:off x="3154482" y="2364085"/>
            <a:ext cx="1452923" cy="647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5000" kern="100" spc="-75" dirty="0">
                <a:solidFill>
                  <a:srgbClr val="8E2F5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02</a:t>
            </a:r>
            <a:endParaRPr lang="en-US" sz="5000" dirty="0"/>
          </a:p>
        </p:txBody>
      </p:sp>
      <p:sp>
        <p:nvSpPr>
          <p:cNvPr id="14" name="Text 12"/>
          <p:cNvSpPr/>
          <p:nvPr/>
        </p:nvSpPr>
        <p:spPr>
          <a:xfrm>
            <a:off x="3154482" y="3080048"/>
            <a:ext cx="1452923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3A1636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Мислене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3154482" y="3488928"/>
            <a:ext cx="1452923" cy="10715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40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Развиване на логическото, аналитичното и критичното мислене у учениците.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140691" y="1993651"/>
            <a:ext cx="1910211" cy="4276427"/>
          </a:xfrm>
          <a:prstGeom prst="rect">
            <a:avLst/>
          </a:prstGeom>
          <a:solidFill>
            <a:srgbClr val="ECE8F0"/>
          </a:solidFill>
          <a:ln/>
        </p:spPr>
      </p:sp>
      <p:sp>
        <p:nvSpPr>
          <p:cNvPr id="17" name="Shape 15"/>
          <p:cNvSpPr/>
          <p:nvPr/>
        </p:nvSpPr>
        <p:spPr>
          <a:xfrm>
            <a:off x="5140692" y="2073573"/>
            <a:ext cx="1910211" cy="19050"/>
          </a:xfrm>
          <a:prstGeom prst="rect">
            <a:avLst/>
          </a:prstGeom>
          <a:solidFill>
            <a:srgbClr val="3A1636"/>
          </a:solidFill>
          <a:ln/>
        </p:spPr>
      </p:sp>
      <p:sp>
        <p:nvSpPr>
          <p:cNvPr id="18" name="Text 16"/>
          <p:cNvSpPr/>
          <p:nvPr/>
        </p:nvSpPr>
        <p:spPr>
          <a:xfrm>
            <a:off x="5369287" y="2364085"/>
            <a:ext cx="1453022" cy="647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5000" kern="100" spc="-75" dirty="0">
                <a:solidFill>
                  <a:srgbClr val="8E2F5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03</a:t>
            </a:r>
            <a:endParaRPr lang="en-US" sz="5000" dirty="0"/>
          </a:p>
        </p:txBody>
      </p:sp>
      <p:sp>
        <p:nvSpPr>
          <p:cNvPr id="19" name="Text 17"/>
          <p:cNvSpPr/>
          <p:nvPr/>
        </p:nvSpPr>
        <p:spPr>
          <a:xfrm>
            <a:off x="5369287" y="3080048"/>
            <a:ext cx="1453022" cy="544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3A1636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Решаване на задачи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5369287" y="3761284"/>
            <a:ext cx="1453022" cy="1285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40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Формиране на трайни умения за самостоятелно решаване на разнообразни математически задачи.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7355596" y="2073573"/>
            <a:ext cx="1910112" cy="4276427"/>
          </a:xfrm>
          <a:prstGeom prst="rect">
            <a:avLst/>
          </a:prstGeom>
          <a:solidFill>
            <a:srgbClr val="ECE8F0"/>
          </a:solidFill>
          <a:ln/>
        </p:spPr>
      </p:sp>
      <p:sp>
        <p:nvSpPr>
          <p:cNvPr id="22" name="Shape 20"/>
          <p:cNvSpPr/>
          <p:nvPr/>
        </p:nvSpPr>
        <p:spPr>
          <a:xfrm>
            <a:off x="7355596" y="2073573"/>
            <a:ext cx="1910112" cy="19050"/>
          </a:xfrm>
          <a:prstGeom prst="rect">
            <a:avLst/>
          </a:prstGeom>
          <a:solidFill>
            <a:srgbClr val="3A1636"/>
          </a:solidFill>
          <a:ln/>
        </p:spPr>
      </p:sp>
      <p:sp>
        <p:nvSpPr>
          <p:cNvPr id="23" name="Text 21"/>
          <p:cNvSpPr/>
          <p:nvPr/>
        </p:nvSpPr>
        <p:spPr>
          <a:xfrm>
            <a:off x="7584191" y="2364085"/>
            <a:ext cx="1452923" cy="647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5000" kern="100" spc="-75" dirty="0">
                <a:solidFill>
                  <a:srgbClr val="8E2F5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04</a:t>
            </a:r>
            <a:endParaRPr lang="en-US" sz="5000" dirty="0"/>
          </a:p>
        </p:txBody>
      </p:sp>
      <p:sp>
        <p:nvSpPr>
          <p:cNvPr id="24" name="Text 22"/>
          <p:cNvSpPr/>
          <p:nvPr/>
        </p:nvSpPr>
        <p:spPr>
          <a:xfrm>
            <a:off x="7584191" y="3080048"/>
            <a:ext cx="1452923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3A1636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Увереност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7584191" y="3488928"/>
            <a:ext cx="1452923" cy="1285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40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Насърчаване на самостоятелността, постоянството и увереността при изпълнение на задачите.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9570401" y="2073573"/>
            <a:ext cx="1910012" cy="4276427"/>
          </a:xfrm>
          <a:prstGeom prst="rect">
            <a:avLst/>
          </a:prstGeom>
          <a:solidFill>
            <a:srgbClr val="ECE8F0"/>
          </a:solidFill>
          <a:ln/>
        </p:spPr>
      </p:sp>
      <p:sp>
        <p:nvSpPr>
          <p:cNvPr id="27" name="Shape 25"/>
          <p:cNvSpPr/>
          <p:nvPr/>
        </p:nvSpPr>
        <p:spPr>
          <a:xfrm>
            <a:off x="9570401" y="2073573"/>
            <a:ext cx="1910012" cy="19050"/>
          </a:xfrm>
          <a:prstGeom prst="rect">
            <a:avLst/>
          </a:prstGeom>
          <a:solidFill>
            <a:srgbClr val="3A1636"/>
          </a:solidFill>
          <a:ln/>
        </p:spPr>
      </p:sp>
      <p:sp>
        <p:nvSpPr>
          <p:cNvPr id="28" name="Text 26"/>
          <p:cNvSpPr/>
          <p:nvPr/>
        </p:nvSpPr>
        <p:spPr>
          <a:xfrm>
            <a:off x="9798995" y="2364085"/>
            <a:ext cx="1452824" cy="647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5000" kern="100" spc="-75" dirty="0">
                <a:solidFill>
                  <a:srgbClr val="8E2F5C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05</a:t>
            </a:r>
            <a:endParaRPr lang="en-US" sz="5000" dirty="0"/>
          </a:p>
        </p:txBody>
      </p:sp>
      <p:sp>
        <p:nvSpPr>
          <p:cNvPr id="29" name="Text 27"/>
          <p:cNvSpPr/>
          <p:nvPr/>
        </p:nvSpPr>
        <p:spPr>
          <a:xfrm>
            <a:off x="9798995" y="3080048"/>
            <a:ext cx="1452824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3A1636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Приложимост</a:t>
            </a:r>
            <a:endParaRPr lang="en-US" sz="1650" dirty="0"/>
          </a:p>
        </p:txBody>
      </p:sp>
      <p:sp>
        <p:nvSpPr>
          <p:cNvPr id="30" name="Text 28"/>
          <p:cNvSpPr/>
          <p:nvPr/>
        </p:nvSpPr>
        <p:spPr>
          <a:xfrm>
            <a:off x="9798995" y="3488928"/>
            <a:ext cx="1452824" cy="1285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40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Изграждане на положително отношение към математиката и разбиране на значението ѝ в живота.</a:t>
            </a:r>
            <a:endParaRPr lang="en-US" sz="1400" dirty="0"/>
          </a:p>
        </p:txBody>
      </p:sp>
      <p:sp>
        <p:nvSpPr>
          <p:cNvPr id="31" name="Правоъгълник 30">
            <a:extLst>
              <a:ext uri="{FF2B5EF4-FFF2-40B4-BE49-F238E27FC236}">
                <a16:creationId xmlns:a16="http://schemas.microsoft.com/office/drawing/2014/main" id="{363E6AAA-56AB-499B-85C4-9A95F69630E6}"/>
              </a:ext>
            </a:extLst>
          </p:cNvPr>
          <p:cNvSpPr/>
          <p:nvPr/>
        </p:nvSpPr>
        <p:spPr>
          <a:xfrm>
            <a:off x="10999694" y="6472518"/>
            <a:ext cx="1192306" cy="385482"/>
          </a:xfrm>
          <a:prstGeom prst="rect">
            <a:avLst/>
          </a:prstGeom>
          <a:solidFill>
            <a:srgbClr val="ECE8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11182" y="827101"/>
            <a:ext cx="8076998" cy="41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100" spc="-30" dirty="0">
                <a:solidFill>
                  <a:srgbClr val="3A1636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Методи и подходи на преподаване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11182" y="1457623"/>
            <a:ext cx="2019249" cy="31651"/>
          </a:xfrm>
          <a:prstGeom prst="roundRect">
            <a:avLst>
              <a:gd name="adj" fmla="val 49998"/>
            </a:avLst>
          </a:prstGeom>
          <a:solidFill>
            <a:srgbClr val="A59AA3"/>
          </a:solidFill>
          <a:ln/>
        </p:spPr>
      </p:sp>
      <p:sp>
        <p:nvSpPr>
          <p:cNvPr id="5" name="Text 3"/>
          <p:cNvSpPr/>
          <p:nvPr/>
        </p:nvSpPr>
        <p:spPr>
          <a:xfrm>
            <a:off x="10897716" y="1321098"/>
            <a:ext cx="58279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8E2F5C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√x · x² · Δy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711182" y="1840210"/>
            <a:ext cx="5232269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1. Обяснение и демонстрация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11182" y="2249091"/>
            <a:ext cx="5232269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Обяснение и демонстрация на начините за решаване на задачи с ясни алгоритмични стъпки.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11182" y="3385741"/>
            <a:ext cx="5232269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2. Упражнения за затвърдяване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711182" y="3794621"/>
            <a:ext cx="5232269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Изпълнение на упражнения за затвърдяване на придобитите знания и надграждане на увереността.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11182" y="4931370"/>
            <a:ext cx="5232269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3. Групова и екипна работа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711182" y="5340251"/>
            <a:ext cx="5232269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Прилагане на групова и екипна работа за стимулиране на сътрудничеството и взаимната помощ.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248244" y="1840210"/>
            <a:ext cx="5232269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4. Практическа насоченост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6248244" y="2249091"/>
            <a:ext cx="5232269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Решаване на задачи с практическа насоченост и реални примери от ежедневието.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248244" y="3385741"/>
            <a:ext cx="5232269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5. Дигитални ресурси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6248244" y="3794621"/>
            <a:ext cx="5232269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Използване на презентации и съвременни дигитални образователни ресурси за визуализация.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248244" y="4931370"/>
            <a:ext cx="5232269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6. Индивидуален подход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6248244" y="5340251"/>
            <a:ext cx="5232269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Прилагане на индивидуален подход, съобразен с конкретните образователни потребности на учениците.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711182" y="3252391"/>
            <a:ext cx="5232269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19" name="Shape 17"/>
          <p:cNvSpPr/>
          <p:nvPr/>
        </p:nvSpPr>
        <p:spPr>
          <a:xfrm>
            <a:off x="711182" y="4798020"/>
            <a:ext cx="5232269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20" name="Shape 18"/>
          <p:cNvSpPr/>
          <p:nvPr/>
        </p:nvSpPr>
        <p:spPr>
          <a:xfrm>
            <a:off x="6248244" y="3252391"/>
            <a:ext cx="5232269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21" name="Shape 19"/>
          <p:cNvSpPr/>
          <p:nvPr/>
        </p:nvSpPr>
        <p:spPr>
          <a:xfrm>
            <a:off x="6248244" y="4798020"/>
            <a:ext cx="5232269" cy="12700"/>
          </a:xfrm>
          <a:prstGeom prst="rect">
            <a:avLst/>
          </a:prstGeom>
          <a:solidFill>
            <a:srgbClr val="A59AA3"/>
          </a:solidFill>
          <a:ln/>
        </p:spPr>
      </p:sp>
      <p:sp>
        <p:nvSpPr>
          <p:cNvPr id="22" name="Правоъгълник 21">
            <a:extLst>
              <a:ext uri="{FF2B5EF4-FFF2-40B4-BE49-F238E27FC236}">
                <a16:creationId xmlns:a16="http://schemas.microsoft.com/office/drawing/2014/main" id="{AB7B5009-ED60-4C07-B3D6-24E69AB1D5C3}"/>
              </a:ext>
            </a:extLst>
          </p:cNvPr>
          <p:cNvSpPr/>
          <p:nvPr/>
        </p:nvSpPr>
        <p:spPr>
          <a:xfrm>
            <a:off x="10999694" y="6472518"/>
            <a:ext cx="1192306" cy="385482"/>
          </a:xfrm>
          <a:prstGeom prst="rect">
            <a:avLst/>
          </a:prstGeom>
          <a:solidFill>
            <a:srgbClr val="ECE8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11182" y="801701"/>
            <a:ext cx="10769331" cy="41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100" spc="-30" dirty="0">
                <a:solidFill>
                  <a:srgbClr val="3A1636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Планиране и организиране на учебния процес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11182" y="1432223"/>
            <a:ext cx="2692333" cy="31651"/>
          </a:xfrm>
          <a:prstGeom prst="roundRect">
            <a:avLst>
              <a:gd name="adj" fmla="val 49998"/>
            </a:avLst>
          </a:prstGeom>
          <a:solidFill>
            <a:srgbClr val="A59AA3"/>
          </a:solidFill>
          <a:ln/>
        </p:spPr>
      </p:sp>
      <p:sp>
        <p:nvSpPr>
          <p:cNvPr id="5" name="Text 3"/>
          <p:cNvSpPr/>
          <p:nvPr/>
        </p:nvSpPr>
        <p:spPr>
          <a:xfrm>
            <a:off x="711182" y="2811562"/>
            <a:ext cx="777459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11182" y="3078262"/>
            <a:ext cx="1540829" cy="19050"/>
          </a:xfrm>
          <a:prstGeom prst="rect">
            <a:avLst/>
          </a:prstGeom>
          <a:solidFill>
            <a:srgbClr val="8E2F5C"/>
          </a:solidFill>
          <a:ln/>
        </p:spPr>
      </p:sp>
      <p:sp>
        <p:nvSpPr>
          <p:cNvPr id="7" name="Text 5"/>
          <p:cNvSpPr/>
          <p:nvPr/>
        </p:nvSpPr>
        <p:spPr>
          <a:xfrm>
            <a:off x="711182" y="3211612"/>
            <a:ext cx="1540829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Учебна програма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711182" y="3620492"/>
            <a:ext cx="1540829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Планиране на уроците съобразно действащата програма.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2556803" y="2811562"/>
            <a:ext cx="798592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02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556803" y="3078262"/>
            <a:ext cx="1540829" cy="19050"/>
          </a:xfrm>
          <a:prstGeom prst="rect">
            <a:avLst/>
          </a:prstGeom>
          <a:solidFill>
            <a:srgbClr val="8E2F5C"/>
          </a:solidFill>
          <a:ln/>
        </p:spPr>
      </p:sp>
      <p:sp>
        <p:nvSpPr>
          <p:cNvPr id="11" name="Text 9"/>
          <p:cNvSpPr/>
          <p:nvPr/>
        </p:nvSpPr>
        <p:spPr>
          <a:xfrm>
            <a:off x="2556803" y="3211612"/>
            <a:ext cx="1540928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Ясни цели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2556803" y="3620492"/>
            <a:ext cx="1540928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Формулиране на конкретни цели и очаквани резултати.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402523" y="2811562"/>
            <a:ext cx="790952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402523" y="3078262"/>
            <a:ext cx="1540829" cy="19050"/>
          </a:xfrm>
          <a:prstGeom prst="rect">
            <a:avLst/>
          </a:prstGeom>
          <a:solidFill>
            <a:srgbClr val="8E2F5C"/>
          </a:solidFill>
          <a:ln/>
        </p:spPr>
      </p:sp>
      <p:sp>
        <p:nvSpPr>
          <p:cNvPr id="15" name="Text 13"/>
          <p:cNvSpPr/>
          <p:nvPr/>
        </p:nvSpPr>
        <p:spPr>
          <a:xfrm>
            <a:off x="4402523" y="3211612"/>
            <a:ext cx="1540829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Подбор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4402523" y="3620492"/>
            <a:ext cx="1540829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Подбор на подходящи задачи и учебни материали.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248144" y="2811562"/>
            <a:ext cx="804743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04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48144" y="3078262"/>
            <a:ext cx="1540829" cy="19050"/>
          </a:xfrm>
          <a:prstGeom prst="rect">
            <a:avLst/>
          </a:prstGeom>
          <a:solidFill>
            <a:srgbClr val="8E2F5C"/>
          </a:solidFill>
          <a:ln/>
        </p:spPr>
      </p:sp>
      <p:sp>
        <p:nvSpPr>
          <p:cNvPr id="19" name="Text 17"/>
          <p:cNvSpPr/>
          <p:nvPr/>
        </p:nvSpPr>
        <p:spPr>
          <a:xfrm>
            <a:off x="6248143" y="3211612"/>
            <a:ext cx="1694585" cy="544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Последователност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6282423" y="3644404"/>
            <a:ext cx="1540928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Последователно представяне на учебното съдържание.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8093865" y="2811562"/>
            <a:ext cx="79115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05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8093865" y="3078262"/>
            <a:ext cx="1540829" cy="19050"/>
          </a:xfrm>
          <a:prstGeom prst="rect">
            <a:avLst/>
          </a:prstGeom>
          <a:solidFill>
            <a:srgbClr val="8E2F5C"/>
          </a:solidFill>
          <a:ln/>
        </p:spPr>
      </p:sp>
      <p:sp>
        <p:nvSpPr>
          <p:cNvPr id="23" name="Text 21"/>
          <p:cNvSpPr/>
          <p:nvPr/>
        </p:nvSpPr>
        <p:spPr>
          <a:xfrm>
            <a:off x="8093865" y="3211612"/>
            <a:ext cx="1540928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Проверка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8093865" y="3620492"/>
            <a:ext cx="1540928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Проверка на разбирането и усвояването на знанията.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9939585" y="2811562"/>
            <a:ext cx="800874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06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9939585" y="3078262"/>
            <a:ext cx="1540829" cy="19050"/>
          </a:xfrm>
          <a:prstGeom prst="rect">
            <a:avLst/>
          </a:prstGeom>
          <a:solidFill>
            <a:srgbClr val="8E2F5C"/>
          </a:solidFill>
          <a:ln/>
        </p:spPr>
      </p:sp>
      <p:sp>
        <p:nvSpPr>
          <p:cNvPr id="27" name="Text 25"/>
          <p:cNvSpPr/>
          <p:nvPr/>
        </p:nvSpPr>
        <p:spPr>
          <a:xfrm>
            <a:off x="9939585" y="3211612"/>
            <a:ext cx="1540829" cy="272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650" dirty="0">
                <a:solidFill>
                  <a:srgbClr val="8E2F5C"/>
                </a:solidFill>
                <a:latin typeface="Alegreya Sans Medium" pitchFamily="34" charset="0"/>
                <a:ea typeface="Alegreya Sans Medium" pitchFamily="34" charset="-122"/>
                <a:cs typeface="Alegreya Sans Medium" pitchFamily="34" charset="-120"/>
              </a:rPr>
              <a:t>Обобщение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9939585" y="3620492"/>
            <a:ext cx="1540829" cy="642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i="1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Обобщение на материала и планиране на следващите стъпки.</a:t>
            </a:r>
            <a:endParaRPr lang="en-US" sz="1250" dirty="0"/>
          </a:p>
        </p:txBody>
      </p:sp>
      <p:sp>
        <p:nvSpPr>
          <p:cNvPr id="32" name="Правоъгълник 31">
            <a:extLst>
              <a:ext uri="{FF2B5EF4-FFF2-40B4-BE49-F238E27FC236}">
                <a16:creationId xmlns:a16="http://schemas.microsoft.com/office/drawing/2014/main" id="{D0B2BB34-1871-453B-8049-C7C28DDBBCDE}"/>
              </a:ext>
            </a:extLst>
          </p:cNvPr>
          <p:cNvSpPr/>
          <p:nvPr/>
        </p:nvSpPr>
        <p:spPr>
          <a:xfrm>
            <a:off x="10999694" y="6472518"/>
            <a:ext cx="1192306" cy="385482"/>
          </a:xfrm>
          <a:prstGeom prst="rect">
            <a:avLst/>
          </a:prstGeom>
          <a:solidFill>
            <a:srgbClr val="ECE8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812780" y="1245209"/>
            <a:ext cx="6502237" cy="41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kern="100" spc="-30" dirty="0">
                <a:solidFill>
                  <a:srgbClr val="3A1636"/>
                </a:solidFill>
                <a:latin typeface="Oranienbaum" pitchFamily="34" charset="0"/>
                <a:ea typeface="Oranienbaum" pitchFamily="34" charset="-122"/>
                <a:cs typeface="Oranienbaum" pitchFamily="34" charset="-120"/>
              </a:rPr>
              <a:t>Заключение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780" y="1875730"/>
            <a:ext cx="1625559" cy="31651"/>
          </a:xfrm>
          <a:prstGeom prst="roundRect">
            <a:avLst>
              <a:gd name="adj" fmla="val 49998"/>
            </a:avLst>
          </a:prstGeom>
          <a:solidFill>
            <a:srgbClr val="A59AA3"/>
          </a:solidFill>
          <a:ln/>
        </p:spPr>
      </p:sp>
      <p:sp>
        <p:nvSpPr>
          <p:cNvPr id="5" name="Text 3"/>
          <p:cNvSpPr/>
          <p:nvPr/>
        </p:nvSpPr>
        <p:spPr>
          <a:xfrm>
            <a:off x="812780" y="2124968"/>
            <a:ext cx="6502237" cy="2276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r>
              <a:rPr lang="bg-BG" sz="15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 </a:t>
            </a:r>
            <a:r>
              <a:rPr lang="en-US" sz="1600" dirty="0" err="1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За</a:t>
            </a:r>
            <a:r>
              <a:rPr lang="en-US" sz="16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мен учителската професия е възможност да бъда част от развитието на младите хора и да допринасям за изграждането на техните знания, умения и ценности.</a:t>
            </a:r>
            <a:endParaRPr lang="en-US" sz="1600" dirty="0"/>
          </a:p>
          <a:p>
            <a:pPr marL="0" indent="0" algn="l">
              <a:lnSpc>
                <a:spcPct val="121000"/>
              </a:lnSpc>
              <a:spcAft>
                <a:spcPts val="1300"/>
              </a:spcAft>
              <a:buNone/>
            </a:pPr>
            <a:r>
              <a:rPr lang="bg-BG" sz="16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</a:t>
            </a:r>
            <a:r>
              <a:rPr lang="en-US" sz="1600" dirty="0" err="1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Приемам</a:t>
            </a:r>
            <a:r>
              <a:rPr lang="en-US" sz="16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всяко предизвикателство в работата си като възможност за натрупване на опит, усъвършенстване и откриване на нови подходи в обучението.</a:t>
            </a:r>
            <a:endParaRPr lang="en-US" sz="16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bg-BG" sz="160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  </a:t>
            </a:r>
            <a:r>
              <a:rPr lang="en-US" sz="160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Вярвам</a:t>
            </a:r>
            <a:r>
              <a:rPr lang="en-US" sz="1600" dirty="0">
                <a:solidFill>
                  <a:srgbClr val="3A1636"/>
                </a:solidFill>
                <a:latin typeface="Alegreya Sans" pitchFamily="34" charset="0"/>
                <a:ea typeface="Alegreya Sans" pitchFamily="34" charset="-122"/>
                <a:cs typeface="Alegreya Sans" pitchFamily="34" charset="-120"/>
              </a:rPr>
              <a:t>, че смисълът на учителската работа се изразява не само в усвоените знания, но и в увереността, самостоятелността и желанието за развитие, които учениците изграждат по пътя си.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12780" y="4528443"/>
            <a:ext cx="6502237" cy="946150"/>
          </a:xfrm>
          <a:prstGeom prst="rect">
            <a:avLst/>
          </a:prstGeom>
          <a:solidFill>
            <a:srgbClr val="D5CEE0"/>
          </a:solidFill>
          <a:ln/>
        </p:spPr>
      </p:sp>
      <p:sp>
        <p:nvSpPr>
          <p:cNvPr id="7" name="Shape 5"/>
          <p:cNvSpPr/>
          <p:nvPr/>
        </p:nvSpPr>
        <p:spPr>
          <a:xfrm>
            <a:off x="812780" y="4528443"/>
            <a:ext cx="6502237" cy="38100"/>
          </a:xfrm>
          <a:prstGeom prst="rect">
            <a:avLst/>
          </a:prstGeom>
          <a:solidFill>
            <a:srgbClr val="8E2F5C"/>
          </a:solidFill>
          <a:ln/>
        </p:spPr>
      </p:sp>
      <p:sp>
        <p:nvSpPr>
          <p:cNvPr id="8" name="Text 6"/>
          <p:cNvSpPr/>
          <p:nvPr/>
        </p:nvSpPr>
        <p:spPr>
          <a:xfrm>
            <a:off x="1041374" y="4744343"/>
            <a:ext cx="6045049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b="1" dirty="0">
                <a:solidFill>
                  <a:srgbClr val="3A1636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„Математиката учи не само да намираме отговори, но и </a:t>
            </a:r>
            <a:r>
              <a:rPr lang="en-US" sz="1500" b="1" dirty="0" err="1">
                <a:solidFill>
                  <a:srgbClr val="3A1636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да</a:t>
            </a:r>
            <a:r>
              <a:rPr lang="en-US" sz="1500" b="1" dirty="0">
                <a:solidFill>
                  <a:srgbClr val="3A1636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 </a:t>
            </a:r>
            <a:r>
              <a:rPr lang="en-US" sz="1500" b="1" dirty="0" err="1">
                <a:solidFill>
                  <a:srgbClr val="3A1636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търсим</a:t>
            </a:r>
            <a:r>
              <a:rPr lang="bg-BG" sz="1500" b="1" dirty="0">
                <a:solidFill>
                  <a:srgbClr val="3A1636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 </a:t>
            </a:r>
            <a:r>
              <a:rPr lang="en-US" sz="1500" b="1" dirty="0" err="1">
                <a:solidFill>
                  <a:srgbClr val="3A1636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решенията</a:t>
            </a:r>
            <a:r>
              <a:rPr lang="en-US" sz="1500" b="1" dirty="0">
                <a:solidFill>
                  <a:srgbClr val="3A1636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.“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12780" y="5601593"/>
            <a:ext cx="6502237" cy="330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000" b="1" dirty="0">
                <a:solidFill>
                  <a:srgbClr val="8E2F5C"/>
                </a:solidFill>
                <a:latin typeface="Alegreya Sans Bold" pitchFamily="34" charset="0"/>
                <a:ea typeface="Alegreya Sans Bold" pitchFamily="34" charset="-122"/>
                <a:cs typeface="Alegreya Sans Bold" pitchFamily="34" charset="-120"/>
              </a:rPr>
              <a:t>Благодаря за вниманието!</a:t>
            </a:r>
            <a:endParaRPr lang="en-US" sz="20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765" y="3132733"/>
            <a:ext cx="2793930" cy="3725267"/>
          </a:xfrm>
          <a:prstGeom prst="rect">
            <a:avLst/>
          </a:prstGeom>
        </p:spPr>
      </p:pic>
      <p:sp>
        <p:nvSpPr>
          <p:cNvPr id="11" name="Правоъгълник 10">
            <a:extLst>
              <a:ext uri="{FF2B5EF4-FFF2-40B4-BE49-F238E27FC236}">
                <a16:creationId xmlns:a16="http://schemas.microsoft.com/office/drawing/2014/main" id="{6DCE0621-F507-498D-8D6D-50F0787C2252}"/>
              </a:ext>
            </a:extLst>
          </p:cNvPr>
          <p:cNvSpPr/>
          <p:nvPr/>
        </p:nvSpPr>
        <p:spPr>
          <a:xfrm>
            <a:off x="10999694" y="6580094"/>
            <a:ext cx="1192306" cy="277906"/>
          </a:xfrm>
          <a:prstGeom prst="rect">
            <a:avLst/>
          </a:prstGeom>
          <a:solidFill>
            <a:srgbClr val="ECE8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1049</Words>
  <Application>Microsoft Office PowerPoint</Application>
  <PresentationFormat>Широк екран</PresentationFormat>
  <Paragraphs>139</Paragraphs>
  <Slides>10</Slides>
  <Notes>10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8" baseType="lpstr">
      <vt:lpstr>Calibri</vt:lpstr>
      <vt:lpstr>Alegreya Sans</vt:lpstr>
      <vt:lpstr>Alegreya Sans Medium</vt:lpstr>
      <vt:lpstr>Oranienbaum</vt:lpstr>
      <vt:lpstr>Alegreya Sans Bold</vt:lpstr>
      <vt:lpstr>Arial</vt:lpstr>
      <vt:lpstr>Times New Roman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subject/>
  <dc:creator/>
  <cp:lastModifiedBy>User</cp:lastModifiedBy>
  <cp:revision>14</cp:revision>
  <dcterms:created xsi:type="dcterms:W3CDTF">2026-10-11T12:33:59Z</dcterms:created>
  <dcterms:modified xsi:type="dcterms:W3CDTF">2026-10-13T06:45:30Z</dcterms:modified>
</cp:coreProperties>
</file>