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9" r:id="rId1"/>
  </p:sldMasterIdLst>
  <p:notesMasterIdLst>
    <p:notesMasterId r:id="rId13"/>
  </p:notesMasterIdLst>
  <p:sldIdLst>
    <p:sldId id="277" r:id="rId2"/>
    <p:sldId id="313" r:id="rId3"/>
    <p:sldId id="326" r:id="rId4"/>
    <p:sldId id="327" r:id="rId5"/>
    <p:sldId id="332" r:id="rId6"/>
    <p:sldId id="328" r:id="rId7"/>
    <p:sldId id="321" r:id="rId8"/>
    <p:sldId id="329" r:id="rId9"/>
    <p:sldId id="330" r:id="rId10"/>
    <p:sldId id="331" r:id="rId11"/>
    <p:sldId id="31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84715" autoAdjust="0"/>
  </p:normalViewPr>
  <p:slideViewPr>
    <p:cSldViewPr snapToGrid="0" snapToObjects="1">
      <p:cViewPr varScale="1">
        <p:scale>
          <a:sx n="61" d="100"/>
          <a:sy n="61" d="100"/>
        </p:scale>
        <p:origin x="16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636AC-A36C-4F5D-8EE2-F20F1EA8B79C}" type="datetimeFigureOut">
              <a:rPr lang="bg-BG" smtClean="0"/>
              <a:t>14.10.2026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BD92C-F6C0-43A3-A548-547C0802594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84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defRPr sz="1800">
                <a:latin typeface="Calibri"/>
              </a:defRPr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D92C-F6C0-43A3-A548-547C08025943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4120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8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1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0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38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37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6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0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64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25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345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963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1266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45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98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8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9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curara@abv.b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823913"/>
            <a:ext cx="5983288" cy="849312"/>
          </a:xfrm>
        </p:spPr>
        <p:txBody>
          <a:bodyPr>
            <a:normAutofit fontScale="90000"/>
          </a:bodyPr>
          <a:lstStyle/>
          <a:p>
            <a:pPr algn="ctr"/>
            <a:br>
              <a:rPr lang="bg-BG" dirty="0">
                <a:solidFill>
                  <a:schemeClr val="accent1">
                    <a:lumMod val="75000"/>
                  </a:schemeClr>
                </a:solidFill>
              </a:rPr>
            </a:br>
            <a:endParaRPr lang="bg-B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0FEFED0-99A7-BFBD-5C45-D6E72214B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404813"/>
            <a:ext cx="5876925" cy="145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9C80547B-946B-22BE-3FDA-03C6F60050D5}"/>
              </a:ext>
            </a:extLst>
          </p:cNvPr>
          <p:cNvSpPr txBox="1"/>
          <p:nvPr/>
        </p:nvSpPr>
        <p:spPr>
          <a:xfrm>
            <a:off x="725213" y="2792924"/>
            <a:ext cx="6936827" cy="3082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450215" algn="ctr">
              <a:lnSpc>
                <a:spcPct val="150000"/>
              </a:lnSpc>
              <a:buNone/>
            </a:pPr>
            <a:r>
              <a:rPr lang="bg-BG" altLang="bg-BG" sz="2000" b="1" dirty="0"/>
              <a:t>ПОРТФОЛИО</a:t>
            </a:r>
            <a:br>
              <a:rPr lang="bg-BG" altLang="bg-BG" sz="2000" b="1" dirty="0"/>
            </a:br>
            <a:r>
              <a:rPr lang="bg-BG" altLang="bg-BG" sz="2000" b="1" dirty="0"/>
              <a:t>на </a:t>
            </a:r>
            <a:br>
              <a:rPr lang="bg-BG" altLang="bg-BG" sz="2000" b="1" dirty="0"/>
            </a:br>
            <a:r>
              <a:rPr lang="bg-BG" altLang="bg-BG" sz="3200" b="1" dirty="0"/>
              <a:t>Цветанка Петрова Рашкова</a:t>
            </a:r>
            <a:endParaRPr lang="bg-BG" altLang="bg-BG" sz="2000" b="1" dirty="0"/>
          </a:p>
          <a:p>
            <a:pPr marL="457200" indent="450215" algn="ctr">
              <a:lnSpc>
                <a:spcPct val="150000"/>
              </a:lnSpc>
              <a:buNone/>
            </a:pPr>
            <a:r>
              <a:rPr lang="bg-BG" altLang="bg-BG" sz="2000" b="1" dirty="0"/>
              <a:t>УЧИТЕЛ ЦЕЛОДНЕВНА ОРГАНИЗАЦИЯ НА УЧЕБНИЯ ДЕН </a:t>
            </a:r>
          </a:p>
          <a:p>
            <a:pPr marL="457200" indent="450215" algn="ctr">
              <a:lnSpc>
                <a:spcPct val="150000"/>
              </a:lnSpc>
              <a:buNone/>
            </a:pPr>
            <a:r>
              <a:rPr lang="bg-BG" altLang="bg-BG" sz="2000" b="1" dirty="0"/>
              <a:t>ОУ „ХРИСТО СМИРНЕНСКИ“-С. ОРЕХОВИЦА</a:t>
            </a:r>
            <a:endParaRPr lang="bg-BG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4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algn="ctr"/>
            <a:r>
              <a:rPr lang="bg-BG" dirty="0"/>
              <a:t>Съдържание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5141168"/>
          </a:xfrm>
        </p:spPr>
        <p:txBody>
          <a:bodyPr>
            <a:normAutofit/>
          </a:bodyPr>
          <a:lstStyle/>
          <a:p>
            <a:pPr lvl="0"/>
            <a:r>
              <a:rPr lang="bg-BG" sz="2000" dirty="0"/>
              <a:t>Лични данни</a:t>
            </a:r>
          </a:p>
          <a:p>
            <a:pPr lvl="0"/>
            <a:r>
              <a:rPr lang="bg-BG" sz="2000" dirty="0"/>
              <a:t>Образование</a:t>
            </a:r>
          </a:p>
          <a:p>
            <a:pPr lvl="0"/>
            <a:r>
              <a:rPr lang="bg-BG" sz="2000" dirty="0"/>
              <a:t>Представяне</a:t>
            </a:r>
          </a:p>
          <a:p>
            <a:pPr lvl="0"/>
            <a:r>
              <a:rPr lang="bg-BG" sz="2000" dirty="0"/>
              <a:t>Цели и Задачи на обучението и ЦОУД</a:t>
            </a:r>
          </a:p>
          <a:p>
            <a:pPr lvl="0"/>
            <a:r>
              <a:rPr lang="bg-BG" sz="2000" dirty="0"/>
              <a:t>Прилагани педагогически практики</a:t>
            </a:r>
          </a:p>
          <a:p>
            <a:pPr marL="0" lvl="0" indent="0">
              <a:buNone/>
            </a:pPr>
            <a:r>
              <a:rPr lang="bg-BG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    </a:t>
            </a:r>
          </a:p>
          <a:p>
            <a:pPr marL="0" indent="0">
              <a:buNone/>
            </a:pPr>
            <a:endParaRPr lang="en-US" sz="2000" b="1" dirty="0"/>
          </a:p>
          <a:p>
            <a:endParaRPr lang="en-US" sz="2000" b="1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4430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EBB5339-A8C8-C397-4FB2-CD77EC68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Лични данни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C5B2302-2524-F582-F3F0-B0C44B328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Цветанка Петрова Рашкова</a:t>
            </a:r>
          </a:p>
          <a:p>
            <a:r>
              <a:rPr lang="bg-BG" dirty="0"/>
              <a:t>Адрес: </a:t>
            </a:r>
            <a:r>
              <a:rPr lang="bg-BG" dirty="0" err="1"/>
              <a:t>гр.Плевен</a:t>
            </a:r>
            <a:r>
              <a:rPr lang="bg-BG" dirty="0"/>
              <a:t> </a:t>
            </a:r>
            <a:r>
              <a:rPr lang="bg-BG" dirty="0" err="1"/>
              <a:t>ул</a:t>
            </a:r>
            <a:r>
              <a:rPr lang="bg-BG" dirty="0"/>
              <a:t> „Вардар“15 ет.2 ап.9</a:t>
            </a:r>
          </a:p>
          <a:p>
            <a:r>
              <a:rPr lang="bg-BG" dirty="0"/>
              <a:t>Телефон : 0888428180</a:t>
            </a:r>
          </a:p>
          <a:p>
            <a:r>
              <a:rPr lang="bg-BG" dirty="0"/>
              <a:t>Имейл: </a:t>
            </a:r>
            <a:r>
              <a:rPr lang="en-US" dirty="0">
                <a:hlinkClick r:id="rId2"/>
              </a:rPr>
              <a:t>curara@abv.bg</a:t>
            </a:r>
            <a:endParaRPr lang="en-US" dirty="0"/>
          </a:p>
          <a:p>
            <a:r>
              <a:rPr lang="bg-BG" dirty="0"/>
              <a:t>Дата на раждане : 05.09.1969г.</a:t>
            </a:r>
          </a:p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39356DC-63C7-A99A-8B01-2924DA2CC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507" y="4335516"/>
            <a:ext cx="2743200" cy="252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50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2235BBA-F9FE-9FB5-9BE8-8F2FF5CC2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1" y="204952"/>
            <a:ext cx="7460342" cy="1387365"/>
          </a:xfrm>
        </p:spPr>
        <p:txBody>
          <a:bodyPr/>
          <a:lstStyle/>
          <a:p>
            <a:r>
              <a:rPr lang="bg-BG" dirty="0"/>
              <a:t>Образование  и квалификация</a:t>
            </a:r>
          </a:p>
        </p:txBody>
      </p:sp>
      <p:graphicFrame>
        <p:nvGraphicFramePr>
          <p:cNvPr id="4" name="Контейнер за съдържание 3">
            <a:extLst>
              <a:ext uri="{FF2B5EF4-FFF2-40B4-BE49-F238E27FC236}">
                <a16:creationId xmlns:a16="http://schemas.microsoft.com/office/drawing/2014/main" id="{4E7081B1-C965-8DF3-B584-C5C498F515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940229"/>
              </p:ext>
            </p:extLst>
          </p:nvPr>
        </p:nvGraphicFramePr>
        <p:xfrm>
          <a:off x="914401" y="1030515"/>
          <a:ext cx="6997148" cy="5752359"/>
        </p:xfrm>
        <a:graphic>
          <a:graphicData uri="http://schemas.openxmlformats.org/drawingml/2006/table">
            <a:tbl>
              <a:tblPr/>
              <a:tblGrid>
                <a:gridCol w="6997148">
                  <a:extLst>
                    <a:ext uri="{9D8B030D-6E8A-4147-A177-3AD203B41FA5}">
                      <a16:colId xmlns:a16="http://schemas.microsoft.com/office/drawing/2014/main" val="4051619624"/>
                    </a:ext>
                  </a:extLst>
                </a:gridCol>
              </a:tblGrid>
              <a:tr h="115161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6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442" marR="5544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074967"/>
                  </a:ext>
                </a:extLst>
              </a:tr>
              <a:tr h="80133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2025-2026г.</a:t>
                      </a: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Учител по Математика и Технологии и предприемачество във Великотърновски университет-</a:t>
                      </a:r>
                      <a:r>
                        <a:rPr lang="bg-BG" sz="1800" b="1" i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„</a:t>
                      </a: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СВ.СВ КИРИЛ И МЕТОДИЙ</a:t>
                      </a:r>
                      <a:r>
                        <a:rPr lang="bg-BG" sz="1800" b="1" i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“</a:t>
                      </a: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708055"/>
                  </a:ext>
                </a:extLst>
              </a:tr>
              <a:tr h="219286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1991 – 1996 </a:t>
                      </a: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г.</a:t>
                      </a: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bg-BG" sz="18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Полувисше  Образование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bg-BG" sz="18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Русенски Университет „Ангел Кънчев“, 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Институт по биотехнологии, Разград</a:t>
                      </a: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Специалност  „Химични Технологии”</a:t>
                      </a:r>
                      <a:r>
                        <a:rPr lang="en-US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, </a:t>
                      </a: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Квалификация „Инженер-химик</a:t>
                      </a:r>
                      <a:r>
                        <a:rPr lang="bg-BG" sz="1800" i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”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427193"/>
                  </a:ext>
                </a:extLst>
              </a:tr>
              <a:tr h="259113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192664"/>
                  </a:ext>
                </a:extLst>
              </a:tr>
              <a:tr h="1060442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1984 - 1988 г.</a:t>
                      </a: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bg-BG" sz="18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bg-BG" sz="18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Средно Професионално Образование     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535520"/>
                  </a:ext>
                </a:extLst>
              </a:tr>
              <a:tr h="259113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bg-BG" sz="1800" i="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913875"/>
                  </a:ext>
                </a:extLst>
              </a:tr>
              <a:tr h="777338">
                <a:tc>
                  <a:txBody>
                    <a:bodyPr/>
                    <a:lstStyle/>
                    <a:p>
                      <a:pPr algn="l">
                        <a:buNone/>
                        <a:tabLst>
                          <a:tab pos="3990975" algn="l"/>
                        </a:tabLst>
                      </a:pPr>
                      <a:r>
                        <a:rPr lang="bg-BG" sz="1800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Лозаро</a:t>
                      </a:r>
                      <a:r>
                        <a:rPr lang="bg-BG" sz="18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-винарски техникум, гр. Плевен	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bg-BG" sz="1800" b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Специалност „Техника и технология на алкохолни и безалкохолни напитки“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73178"/>
                  </a:ext>
                </a:extLst>
              </a:tr>
              <a:tr h="15717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bg-BG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982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572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C25626FB-4D29-5660-6FDC-53BC564E3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620897" y="620027"/>
            <a:ext cx="3231930" cy="3442302"/>
          </a:xfr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385D784-9DAA-98C2-6E19-64AD96844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725214"/>
            <a:ext cx="2906112" cy="32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97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24CA0F6-B080-EEFA-2CBE-2DFA5863D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24036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/>
              <a:t>ПРЕДСТАВЯНЕ</a:t>
            </a:r>
          </a:p>
        </p:txBody>
      </p:sp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7BB9600D-7877-DF9E-CC77-74724FA351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599" y="1233636"/>
            <a:ext cx="7162800" cy="501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3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4FC0D92-970A-DC1D-C756-8395724F9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646386"/>
            <a:ext cx="6347714" cy="5394977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основата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моята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педагогическа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дейност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стои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убеждението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че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всеки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ученик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заслужава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бъде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насърчаван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подкрепян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вдъхновяван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разгърне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своите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възможности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Стремя се да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превръщам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обучението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процес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който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провокира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интерес,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стимулира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самостоятелното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мислене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създава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удовлетворение от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постигнатото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Вярвам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че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доверието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между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учител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ученик е основа 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успешното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обучение.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Затова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се старая да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изграждам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атмосфера,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която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грешките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приемат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част от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пътя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към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знанието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въпросите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добре дошли, 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усилията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всеки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ученик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получават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признание.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 мен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успехът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учителя не се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измерва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единствено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усвоените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знания, а и 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увереността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любознателността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желанието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 развитие,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които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успява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събуди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своите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ученици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06193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F85D6F9-1EA6-29B7-81EE-0478E62ED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ЦЕЛИ И ЗАДАЧИ НА ЦОУД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8A2F4C6-DC47-AC3E-EE11-AFC925DCAB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8686" y="1295262"/>
            <a:ext cx="7866743" cy="5612091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1415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b="0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-apple-system-body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bg-BG" altLang="bg-BG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Цели и задачи на целодневната организация на учебния ден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Основна цел:</a:t>
            </a: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Осигуряване на условия за качествено обучение, възпитание и личностно развитие на учениците чрез съчетаване на самоподготовка, занимания по интереси и отдих.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Основни задачи:</a:t>
            </a:r>
            <a:endParaRPr kumimoji="0" lang="bg-BG" altLang="bg-BG" b="0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Затвърдяване и надграждане на усвоените знания и умения.</a:t>
            </a: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Формиране на навици за самостоятелно учене и отговорност.</a:t>
            </a: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Развитие на творческите способности, интересите и талантите на учениците.</a:t>
            </a: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Възпитаване на дисциплина, толерантност и умения за работа в екип.</a:t>
            </a: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Осигуряване на пълноценен отдих и физическа активност.</a:t>
            </a: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Подпомагане на учениците при преодоляване на учебни затруднения.</a:t>
            </a: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Изграждане на позитивна и подкрепяща образователна среда.</a:t>
            </a:r>
          </a:p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Насърчаване на сътрудничеството между училището и семейството</a:t>
            </a: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bg-BG" altLang="bg-BG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80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71BA499-F3D7-52EB-C57D-80833805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ПРИЛАГАНИ ПЕДАГОГИЧЕСКИ ПРАКТИКИ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44DCD58-93D3-8581-812C-02362F2E7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44037"/>
            <a:ext cx="6347714" cy="43760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Подходи 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методи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целодневната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организация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учебния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ден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Подходи: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Личностно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ориентиран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подход.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Индивидуален подход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съобразно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потребностите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възможностите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учениците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Компетентностен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подход.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Интерактивен подход.</a:t>
            </a:r>
          </a:p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Игрови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творчески подход.</a:t>
            </a:r>
          </a:p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Приобщава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805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945730B-643A-B089-0152-B92FAACE8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696687"/>
            <a:ext cx="6347714" cy="51207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Методи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Беседа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дискусия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Наблюдение и демонстрация.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Упражнение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практическа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дейност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Самостоятелна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работа и работа по задачи.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Работа по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проекти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работа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екип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Игрови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методи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ролеви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игри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Поощрение, обратна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връзка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самооценка.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77106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2DC3600-DA0D-8025-DC13-BEA4291E6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27567"/>
            <a:ext cx="6347714" cy="865661"/>
          </a:xfrm>
        </p:spPr>
        <p:txBody>
          <a:bodyPr>
            <a:normAutofit/>
          </a:bodyPr>
          <a:lstStyle/>
          <a:p>
            <a:r>
              <a:rPr lang="bg-BG" b="1" dirty="0"/>
              <a:t>ЗАКЛЮЧЕНИЕ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AA2C229-184A-7D83-3CBB-0074D8A9C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52" y="1166648"/>
            <a:ext cx="6752361" cy="3421118"/>
          </a:xfrm>
        </p:spPr>
        <p:txBody>
          <a:bodyPr>
            <a:normAutofit fontScale="55000" lnSpcReduction="20000"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Целодневната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организация на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учебния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ден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създава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условия за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пълноценно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обучение,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възпитание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и личностно развитие на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учениците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. Чрез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целенасочена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педагогическа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дейност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, индивидуален подход и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разнообразни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образователни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практики се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насърчават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самостоятелността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отговорността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творческото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мислене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уменията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общуване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Моята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цел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педагогически специалист е да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изграждам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подкрепяща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и позитивна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образователна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среда, в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която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всяко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дете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да се чувства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прието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мотивирано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и уверено. Стремя се да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развивам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способностите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интересите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учениците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, да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стимулирам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желанието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им за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учене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и да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допринасям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тяхното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успешно личностно развитие.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1BF0749-80C6-E838-0693-C588249F7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352" y="4356539"/>
            <a:ext cx="6038193" cy="209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208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Червено-оранжево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1460</TotalTime>
  <Words>581</Words>
  <Application>Microsoft Office PowerPoint</Application>
  <PresentationFormat>Презентация на цял екран (4:3)</PresentationFormat>
  <Paragraphs>78</Paragraphs>
  <Slides>11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9" baseType="lpstr">
      <vt:lpstr>-apple-system-body</vt:lpstr>
      <vt:lpstr>Arial</vt:lpstr>
      <vt:lpstr>Arial Narrow</vt:lpstr>
      <vt:lpstr>Calibri</vt:lpstr>
      <vt:lpstr>Times New Roman</vt:lpstr>
      <vt:lpstr>Trebuchet MS</vt:lpstr>
      <vt:lpstr>Wingdings 3</vt:lpstr>
      <vt:lpstr>Facet</vt:lpstr>
      <vt:lpstr> </vt:lpstr>
      <vt:lpstr>Съдържание</vt:lpstr>
      <vt:lpstr>Лични данни</vt:lpstr>
      <vt:lpstr>Образование  и квалификация</vt:lpstr>
      <vt:lpstr>Презентация на PowerPoint</vt:lpstr>
      <vt:lpstr>ПРЕДСТАВЯНЕ</vt:lpstr>
      <vt:lpstr>Презентация на PowerPoint</vt:lpstr>
      <vt:lpstr>ЦЕЛИ И ЗАДАЧИ НА ЦОУД</vt:lpstr>
      <vt:lpstr>ПРИЛАГАНИ ПЕДАГОГИЧЕСКИ ПРАКТИКИ</vt:lpstr>
      <vt:lpstr>Презентация на PowerPoint</vt:lpstr>
      <vt:lpstr>ЗАКЛЮЧЕНИЕ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Дигитална компетентност и Дигитална креативност</dc:title>
  <dc:creator>CJ04</dc:creator>
  <dc:description>generated using python-pptx</dc:description>
  <cp:lastModifiedBy>cecka cecka</cp:lastModifiedBy>
  <cp:revision>162</cp:revision>
  <dcterms:created xsi:type="dcterms:W3CDTF">2013-01-27T09:14:16Z</dcterms:created>
  <dcterms:modified xsi:type="dcterms:W3CDTF">2026-10-14T18:40:34Z</dcterms:modified>
</cp:coreProperties>
</file>